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60" r:id="rId3"/>
    <p:sldId id="368" r:id="rId4"/>
    <p:sldId id="370" r:id="rId5"/>
    <p:sldId id="372" r:id="rId6"/>
    <p:sldId id="364" r:id="rId7"/>
    <p:sldId id="369" r:id="rId8"/>
    <p:sldId id="365" r:id="rId9"/>
    <p:sldId id="366" r:id="rId10"/>
    <p:sldId id="261" r:id="rId11"/>
    <p:sldId id="356" r:id="rId12"/>
    <p:sldId id="355" r:id="rId13"/>
    <p:sldId id="361" r:id="rId14"/>
    <p:sldId id="358" r:id="rId15"/>
    <p:sldId id="363" r:id="rId16"/>
    <p:sldId id="362" r:id="rId1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fonso López Ruiz" initials="ALR" lastIdx="1" clrIdx="0">
    <p:extLst>
      <p:ext uri="{19B8F6BF-5375-455C-9EA6-DF929625EA0E}">
        <p15:presenceInfo xmlns:p15="http://schemas.microsoft.com/office/powerpoint/2012/main" userId="S::alr00048@red.ujaen.es::01ab3aa5-0c49-48ca-9353-59c3b448a09f" providerId="AD"/>
      </p:ext>
    </p:extLst>
  </p:cmAuthor>
  <p:cmAuthor id="2" name="Alfonso López Ruiz" initials="ALR [2]" lastIdx="1" clrIdx="1">
    <p:extLst>
      <p:ext uri="{19B8F6BF-5375-455C-9EA6-DF929625EA0E}">
        <p15:presenceInfo xmlns:p15="http://schemas.microsoft.com/office/powerpoint/2012/main" userId="Alfonso López Rui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CADC"/>
    <a:srgbClr val="1B587C"/>
    <a:srgbClr val="D3E2ED"/>
    <a:srgbClr val="EFE1BE"/>
    <a:srgbClr val="9CBDE6"/>
    <a:srgbClr val="D2D2D2"/>
    <a:srgbClr val="D2D2CF"/>
    <a:srgbClr val="C9DCD8"/>
    <a:srgbClr val="285EA0"/>
    <a:srgbClr val="7FA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2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C2FFDD-00C7-4264-895C-B62FCA888A09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BFB6E3-69C4-4D37-A3A9-BC51CA5F09D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3647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FB6E3-69C4-4D37-A3A9-BC51CA5F09D8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6388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FB6E3-69C4-4D37-A3A9-BC51CA5F09D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1943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FB6E3-69C4-4D37-A3A9-BC51CA5F09D8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3320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FB6E3-69C4-4D37-A3A9-BC51CA5F09D8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390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FB6E3-69C4-4D37-A3A9-BC51CA5F09D8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1038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FB6E3-69C4-4D37-A3A9-BC51CA5F09D8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68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FB6E3-69C4-4D37-A3A9-BC51CA5F09D8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0992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FB6E3-69C4-4D37-A3A9-BC51CA5F09D8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1991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FB6E3-69C4-4D37-A3A9-BC51CA5F09D8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5590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FB6E3-69C4-4D37-A3A9-BC51CA5F09D8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6446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FB6E3-69C4-4D37-A3A9-BC51CA5F09D8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8014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FB6E3-69C4-4D37-A3A9-BC51CA5F09D8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0324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FB6E3-69C4-4D37-A3A9-BC51CA5F09D8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88324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FB6E3-69C4-4D37-A3A9-BC51CA5F09D8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20358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FB6E3-69C4-4D37-A3A9-BC51CA5F09D8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59324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FB6E3-69C4-4D37-A3A9-BC51CA5F09D8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9093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2450-6F49-413E-880A-6571BD6C7443}" type="datetime1">
              <a:rPr lang="es-ES" smtClean="0"/>
              <a:t>30/09/2026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E92C-CF3A-4592-82E8-158B8EBC1C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048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3EC32-79EA-4659-A9F4-44D7DD856F8E}" type="datetime1">
              <a:rPr lang="es-ES" smtClean="0"/>
              <a:t>30/09/2026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E92C-CF3A-4592-82E8-158B8EBC1C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8511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69F2-C9BB-4DD8-B1D9-10DD6CD74333}" type="datetime1">
              <a:rPr lang="es-ES" smtClean="0"/>
              <a:t>30/09/2026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E92C-CF3A-4592-82E8-158B8EBC1C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2345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909A7-8829-41D9-AEDF-D1CF0747B83F}" type="datetime1">
              <a:rPr lang="es-ES" smtClean="0"/>
              <a:t>30/09/2026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E92C-CF3A-4592-82E8-158B8EBC1C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0635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A57A-82BD-4FF1-8C61-C505E15241A3}" type="datetime1">
              <a:rPr lang="es-ES" smtClean="0"/>
              <a:t>30/09/2026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E92C-CF3A-4592-82E8-158B8EBC1C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225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4D3-124D-4656-91F4-E6CC4D0367EB}" type="datetime1">
              <a:rPr lang="es-ES" smtClean="0"/>
              <a:t>30/09/2026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E92C-CF3A-4592-82E8-158B8EBC1C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0003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54EFD-925C-430D-8A23-C7EBF807EBDD}" type="datetime1">
              <a:rPr lang="es-ES" smtClean="0"/>
              <a:t>30/09/2026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E92C-CF3A-4592-82E8-158B8EBC1C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8596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7D023-74C8-49DB-8422-86E58638A33B}" type="datetime1">
              <a:rPr lang="es-ES" smtClean="0"/>
              <a:t>30/09/2026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E92C-CF3A-4592-82E8-158B8EBC1C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088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8A7EA-3FDA-4264-BE4B-5F795A85F664}" type="datetime1">
              <a:rPr lang="es-ES" smtClean="0"/>
              <a:t>30/09/2026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E92C-CF3A-4592-82E8-158B8EBC1C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1110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3658-3AAC-4910-8EF6-4786588A266D}" type="datetime1">
              <a:rPr lang="es-ES" smtClean="0"/>
              <a:t>30/09/2026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E92C-CF3A-4592-82E8-158B8EBC1C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6889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79997-F619-46F8-AED6-52E5265C845A}" type="datetime1">
              <a:rPr lang="es-ES" smtClean="0"/>
              <a:t>30/09/2026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E92C-CF3A-4592-82E8-158B8EBC1C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2048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29A6B-DE25-4281-9347-B1C0BE52A69E}" type="datetime1">
              <a:rPr lang="es-ES" smtClean="0"/>
              <a:t>30/09/2026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CE92C-CF3A-4592-82E8-158B8EBC1C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3010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CBCF427A-FB82-486E-88ED-699EAC2C6F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153"/>
          <a:stretch/>
        </p:blipFill>
        <p:spPr>
          <a:xfrm>
            <a:off x="-9423" y="-7789"/>
            <a:ext cx="10287000" cy="458434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5719819"/>
            <a:ext cx="12191998" cy="1138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TextBox 7"/>
          <p:cNvSpPr txBox="1"/>
          <p:nvPr/>
        </p:nvSpPr>
        <p:spPr>
          <a:xfrm>
            <a:off x="382761" y="5711217"/>
            <a:ext cx="775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>
                <a:solidFill>
                  <a:srgbClr val="285EA0"/>
                </a:solidFill>
                <a:latin typeface="Titillium Web" panose="00000500000000000000" pitchFamily="2" charset="0"/>
                <a:ea typeface="Verdana" panose="020B0604030504040204" pitchFamily="34" charset="0"/>
                <a:cs typeface="Adobe Devanagari" panose="02040503050201020203" pitchFamily="18" charset="0"/>
              </a:rPr>
              <a:t>Fundamentos de Informática</a:t>
            </a:r>
            <a:endParaRPr lang="es-ES" sz="2400" dirty="0">
              <a:solidFill>
                <a:srgbClr val="285EA0"/>
              </a:solidFill>
              <a:latin typeface="Titillium Web" panose="00000500000000000000" pitchFamily="2" charset="0"/>
              <a:ea typeface="Verdana" panose="020B0604030504040204" pitchFamily="34" charset="0"/>
              <a:cs typeface="Adobe Devanagari" panose="020405030502010202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1999" y="6177960"/>
            <a:ext cx="9217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Grado </a:t>
            </a:r>
            <a:r>
              <a:rPr lang="es-ES" sz="20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en Ingeniería Electrónica y Automática – </a:t>
            </a:r>
            <a:r>
              <a:rPr lang="es-ES" sz="20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Curso </a:t>
            </a:r>
            <a:r>
              <a:rPr lang="es-ES" sz="20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académico 2026-2027</a:t>
            </a:r>
            <a:endParaRPr lang="es-ES" sz="2000" dirty="0">
              <a:solidFill>
                <a:srgbClr val="BCCADC"/>
              </a:solidFill>
              <a:latin typeface="Titillium Web" panose="000005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2DB95CD-9BF8-4EA5-BAD7-C48A65DA2FB2}"/>
              </a:ext>
            </a:extLst>
          </p:cNvPr>
          <p:cNvSpPr/>
          <p:nvPr/>
        </p:nvSpPr>
        <p:spPr>
          <a:xfrm>
            <a:off x="9488898" y="-7788"/>
            <a:ext cx="2711568" cy="6865787"/>
          </a:xfrm>
          <a:prstGeom prst="rect">
            <a:avLst/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8C296310-351A-4920-A137-EB3838892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7404" y="6043653"/>
            <a:ext cx="1237720" cy="43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E480AF1E-A11D-4E01-A49B-F63C6AABAF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64791" y="259775"/>
            <a:ext cx="2044448" cy="573880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EE074D25-9714-48B2-ABBC-B8D9FF544AC7}"/>
              </a:ext>
            </a:extLst>
          </p:cNvPr>
          <p:cNvSpPr txBox="1"/>
          <p:nvPr/>
        </p:nvSpPr>
        <p:spPr>
          <a:xfrm>
            <a:off x="9687304" y="2572901"/>
            <a:ext cx="233792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1600" b="1">
                <a:solidFill>
                  <a:srgbClr val="1B587C"/>
                </a:solidFill>
                <a:latin typeface="Titillium Web" panose="00000500000000000000" pitchFamily="2" charset="0"/>
                <a:ea typeface="Verdana" panose="020B0604030504040204" pitchFamily="34" charset="0"/>
                <a:cs typeface="Adobe Devanagari" panose="02040503050201020203" pitchFamily="18" charset="0"/>
              </a:rPr>
              <a:t>Profesores</a:t>
            </a:r>
            <a:r>
              <a:rPr lang="es-ES" sz="1600">
                <a:solidFill>
                  <a:srgbClr val="1B587C"/>
                </a:solidFill>
                <a:latin typeface="Titillium Web" panose="00000500000000000000" pitchFamily="2" charset="0"/>
                <a:ea typeface="Verdana" panose="020B0604030504040204" pitchFamily="34" charset="0"/>
                <a:cs typeface="Adobe Devanagari" panose="02040503050201020203" pitchFamily="18" charset="0"/>
              </a:rPr>
              <a:t>:</a:t>
            </a:r>
          </a:p>
          <a:p>
            <a:r>
              <a:rPr lang="es-ES" sz="1500">
                <a:solidFill>
                  <a:srgbClr val="1B587C"/>
                </a:solidFill>
                <a:latin typeface="Titillium Web" panose="00000500000000000000" pitchFamily="2" charset="0"/>
                <a:ea typeface="Verdana" panose="020B0604030504040204" pitchFamily="34" charset="0"/>
                <a:cs typeface="Adobe Devanagari" panose="02040503050201020203" pitchFamily="18" charset="0"/>
              </a:rPr>
              <a:t>Alfonso López Ruiz</a:t>
            </a:r>
          </a:p>
          <a:p>
            <a:r>
              <a:rPr lang="es-ES" sz="1500">
                <a:solidFill>
                  <a:srgbClr val="1B587C"/>
                </a:solidFill>
                <a:latin typeface="Titillium Web" panose="00000500000000000000" pitchFamily="2" charset="0"/>
                <a:ea typeface="Verdana" panose="020B0604030504040204" pitchFamily="34" charset="0"/>
                <a:cs typeface="Adobe Devanagari" panose="02040503050201020203" pitchFamily="18" charset="0"/>
              </a:rPr>
              <a:t>Violeta Monasterio Bazán</a:t>
            </a:r>
          </a:p>
          <a:p>
            <a:r>
              <a:rPr lang="es-ES" sz="1500">
                <a:solidFill>
                  <a:srgbClr val="1B587C"/>
                </a:solidFill>
                <a:latin typeface="Titillium Web" panose="00000500000000000000" pitchFamily="2" charset="0"/>
                <a:ea typeface="Verdana" panose="020B0604030504040204" pitchFamily="34" charset="0"/>
                <a:cs typeface="Adobe Devanagari" panose="02040503050201020203" pitchFamily="18" charset="0"/>
              </a:rPr>
              <a:t>Pablo Santafé Gabarda</a:t>
            </a:r>
          </a:p>
          <a:p>
            <a:r>
              <a:rPr lang="es-ES" sz="1500">
                <a:solidFill>
                  <a:srgbClr val="1B587C"/>
                </a:solidFill>
                <a:latin typeface="Titillium Web" panose="00000500000000000000" pitchFamily="2" charset="0"/>
                <a:ea typeface="Verdana" panose="020B0604030504040204" pitchFamily="34" charset="0"/>
                <a:cs typeface="Adobe Devanagari" panose="02040503050201020203" pitchFamily="18" charset="0"/>
              </a:rPr>
              <a:t>Carlos Tellería Orriols</a:t>
            </a:r>
          </a:p>
          <a:p>
            <a:r>
              <a:rPr lang="es-ES" sz="1500">
                <a:solidFill>
                  <a:srgbClr val="1B587C"/>
                </a:solidFill>
                <a:latin typeface="Titillium Web" panose="00000500000000000000" pitchFamily="2" charset="0"/>
                <a:ea typeface="Verdana" panose="020B0604030504040204" pitchFamily="34" charset="0"/>
                <a:cs typeface="Adobe Devanagari" panose="02040503050201020203" pitchFamily="18" charset="0"/>
              </a:rPr>
              <a:t>Salvador Rodríguez Sanz</a:t>
            </a:r>
          </a:p>
          <a:p>
            <a:r>
              <a:rPr lang="es-ES" sz="1500">
                <a:solidFill>
                  <a:srgbClr val="1B587C"/>
                </a:solidFill>
                <a:latin typeface="Titillium Web" panose="00000500000000000000" pitchFamily="2" charset="0"/>
                <a:ea typeface="Verdana" panose="020B0604030504040204" pitchFamily="34" charset="0"/>
                <a:cs typeface="Adobe Devanagari" panose="02040503050201020203" pitchFamily="18" charset="0"/>
              </a:rPr>
              <a:t>Irene Sánchez Montejo</a:t>
            </a:r>
          </a:p>
        </p:txBody>
      </p:sp>
      <p:sp>
        <p:nvSpPr>
          <p:cNvPr id="4" name="Rectangle 3"/>
          <p:cNvSpPr/>
          <p:nvPr/>
        </p:nvSpPr>
        <p:spPr>
          <a:xfrm>
            <a:off x="-1" y="4573170"/>
            <a:ext cx="12201420" cy="987560"/>
          </a:xfrm>
          <a:prstGeom prst="rect">
            <a:avLst/>
          </a:prstGeom>
          <a:solidFill>
            <a:srgbClr val="285E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TextBox 4"/>
          <p:cNvSpPr txBox="1"/>
          <p:nvPr/>
        </p:nvSpPr>
        <p:spPr>
          <a:xfrm>
            <a:off x="382576" y="4763865"/>
            <a:ext cx="11426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>
                <a:solidFill>
                  <a:schemeClr val="bg1"/>
                </a:solidFill>
                <a:latin typeface="Titillium Web Light" panose="00000400000000000000" pitchFamily="2" charset="0"/>
                <a:cs typeface="Adobe Devanagari" panose="02040503050201020203" pitchFamily="18" charset="0"/>
              </a:rPr>
              <a:t>Presentación</a:t>
            </a:r>
            <a:endParaRPr lang="es-ES" sz="4000" dirty="0">
              <a:solidFill>
                <a:schemeClr val="bg1"/>
              </a:solidFill>
              <a:latin typeface="Titillium Web Light" panose="00000400000000000000" pitchFamily="2" charset="0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752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2271315" y="840169"/>
            <a:ext cx="1804086" cy="39600"/>
          </a:xfrm>
          <a:prstGeom prst="rect">
            <a:avLst/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3545" y="337751"/>
            <a:ext cx="324000" cy="324000"/>
          </a:xfrm>
          <a:solidFill>
            <a:srgbClr val="1B587C"/>
          </a:solidFill>
        </p:spPr>
        <p:txBody>
          <a:bodyPr/>
          <a:lstStyle/>
          <a:p>
            <a:pPr algn="ctr"/>
            <a:fld id="{589CE92C-CF3A-4592-82E8-158B8EBC1C02}" type="slidenum">
              <a:rPr lang="es-ES" sz="1100" smtClean="0">
                <a:solidFill>
                  <a:schemeClr val="bg1"/>
                </a:solidFill>
                <a:latin typeface="Raleway" panose="020B0503030101060003" pitchFamily="34" charset="0"/>
              </a:rPr>
              <a:pPr algn="ctr"/>
              <a:t>2</a:t>
            </a:fld>
            <a:endParaRPr lang="es-ES" sz="1100" dirty="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4455" y="345498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rgbClr val="1B587C"/>
                </a:solidFill>
                <a:latin typeface="Titillium Web SemiBold" panose="00000700000000000000" pitchFamily="2" charset="0"/>
                <a:cs typeface="Adobe Devanagari" panose="02040503050201020203" pitchFamily="18" charset="0"/>
              </a:rPr>
              <a:t>CONTACTO</a:t>
            </a:r>
            <a:endParaRPr lang="es-ES" sz="2400" b="1" dirty="0">
              <a:solidFill>
                <a:srgbClr val="1B587C"/>
              </a:solidFill>
              <a:latin typeface="Titillium Web SemiBold" panose="000007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984" y="821119"/>
            <a:ext cx="1804086" cy="72000"/>
          </a:xfrm>
          <a:prstGeom prst="rect">
            <a:avLst/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A094D8F4-7932-4A76-B3F2-09CFC266F5FF}"/>
              </a:ext>
            </a:extLst>
          </p:cNvPr>
          <p:cNvSpPr/>
          <p:nvPr/>
        </p:nvSpPr>
        <p:spPr>
          <a:xfrm>
            <a:off x="522242" y="112665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extBox 3"/>
          <p:cNvSpPr txBox="1"/>
          <p:nvPr/>
        </p:nvSpPr>
        <p:spPr>
          <a:xfrm>
            <a:off x="752385" y="121446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Alfonso </a:t>
            </a:r>
            <a:r>
              <a:rPr lang="es-ES" sz="16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López Ruiz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/>
              <a:t>📧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alfonso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.lopezr@unizar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/>
              <a:t>📌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junto a salón de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actos (Ada Byron)</a:t>
            </a:r>
          </a:p>
        </p:txBody>
      </p:sp>
      <p:sp>
        <p:nvSpPr>
          <p:cNvPr id="9" name="Rectángulo: esquinas superiores redondeadas 8">
            <a:extLst>
              <a:ext uri="{FF2B5EF4-FFF2-40B4-BE49-F238E27FC236}">
                <a16:creationId xmlns:a16="http://schemas.microsoft.com/office/drawing/2014/main" id="{547C26CE-D4DF-4D0F-A944-C90570307FD5}"/>
              </a:ext>
            </a:extLst>
          </p:cNvPr>
          <p:cNvSpPr/>
          <p:nvPr/>
        </p:nvSpPr>
        <p:spPr>
          <a:xfrm rot="16200000">
            <a:off x="9251" y="164351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C0996AD2-7BAF-43AC-814A-3E4F0DD7F94E}"/>
              </a:ext>
            </a:extLst>
          </p:cNvPr>
          <p:cNvSpPr/>
          <p:nvPr/>
        </p:nvSpPr>
        <p:spPr>
          <a:xfrm>
            <a:off x="5484767" y="112665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3B1DB6AB-A843-4082-9BDC-CE7132B4F408}"/>
              </a:ext>
            </a:extLst>
          </p:cNvPr>
          <p:cNvSpPr txBox="1"/>
          <p:nvPr/>
        </p:nvSpPr>
        <p:spPr>
          <a:xfrm>
            <a:off x="5714910" y="121446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Pablo Santafé Gabarda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 dirty="0"/>
              <a:t>📧 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psantafe@unizar.es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 dirty="0"/>
              <a:t>📌 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00.070 (Betancourt)</a:t>
            </a:r>
          </a:p>
        </p:txBody>
      </p:sp>
      <p:sp>
        <p:nvSpPr>
          <p:cNvPr id="17" name="Rectángulo: esquinas superiores redondeadas 16">
            <a:extLst>
              <a:ext uri="{FF2B5EF4-FFF2-40B4-BE49-F238E27FC236}">
                <a16:creationId xmlns:a16="http://schemas.microsoft.com/office/drawing/2014/main" id="{9C6F969E-2D53-4727-B1F6-7FC248F8EBFB}"/>
              </a:ext>
            </a:extLst>
          </p:cNvPr>
          <p:cNvSpPr/>
          <p:nvPr/>
        </p:nvSpPr>
        <p:spPr>
          <a:xfrm rot="16200000">
            <a:off x="4971778" y="1643512"/>
            <a:ext cx="1240306" cy="206596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FE939E54-9EA3-46D1-9548-D22A3D5092B6}"/>
              </a:ext>
            </a:extLst>
          </p:cNvPr>
          <p:cNvSpPr/>
          <p:nvPr/>
        </p:nvSpPr>
        <p:spPr>
          <a:xfrm>
            <a:off x="522242" y="2568682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4A1B3EAD-B184-4865-B308-6F09B6C25679}"/>
              </a:ext>
            </a:extLst>
          </p:cNvPr>
          <p:cNvSpPr txBox="1"/>
          <p:nvPr/>
        </p:nvSpPr>
        <p:spPr>
          <a:xfrm>
            <a:off x="752385" y="2656488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Violeta Monasterio Bazán</a:t>
            </a:r>
            <a:r>
              <a:rPr lang="es-ES" sz="16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	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violeta@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unizar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C4-3-10 (Torres Quevedo) o en remoto</a:t>
            </a:r>
          </a:p>
        </p:txBody>
      </p: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D513153C-70F8-4900-9B1D-3B0FD40B31E3}"/>
              </a:ext>
            </a:extLst>
          </p:cNvPr>
          <p:cNvSpPr/>
          <p:nvPr/>
        </p:nvSpPr>
        <p:spPr>
          <a:xfrm rot="16200000">
            <a:off x="9251" y="3085537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80AB95BE-7483-4980-A6B8-21A3B722F028}"/>
              </a:ext>
            </a:extLst>
          </p:cNvPr>
          <p:cNvSpPr/>
          <p:nvPr/>
        </p:nvSpPr>
        <p:spPr>
          <a:xfrm>
            <a:off x="5484767" y="2568680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2F9515BE-231F-4803-B512-45FACF82DD68}"/>
              </a:ext>
            </a:extLst>
          </p:cNvPr>
          <p:cNvSpPr txBox="1"/>
          <p:nvPr/>
        </p:nvSpPr>
        <p:spPr>
          <a:xfrm>
            <a:off x="5714910" y="2649600"/>
            <a:ext cx="38533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Salvador Rodríguez Sanz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/>
              <a:t>📧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srodsanz@unizar.es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/>
              <a:t>📌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Laboratorio 1.01 (primera planta, Ada Byron)</a:t>
            </a:r>
          </a:p>
        </p:txBody>
      </p:sp>
      <p:sp>
        <p:nvSpPr>
          <p:cNvPr id="24" name="Rectángulo: esquinas superiores redondeadas 23">
            <a:extLst>
              <a:ext uri="{FF2B5EF4-FFF2-40B4-BE49-F238E27FC236}">
                <a16:creationId xmlns:a16="http://schemas.microsoft.com/office/drawing/2014/main" id="{E7D88853-BD02-410E-9FC4-A86344D07C06}"/>
              </a:ext>
            </a:extLst>
          </p:cNvPr>
          <p:cNvSpPr/>
          <p:nvPr/>
        </p:nvSpPr>
        <p:spPr>
          <a:xfrm rot="16200000">
            <a:off x="4971778" y="3085534"/>
            <a:ext cx="1240306" cy="206596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9AAC3FAC-8884-4157-8FA5-D9F776869273}"/>
              </a:ext>
            </a:extLst>
          </p:cNvPr>
          <p:cNvSpPr/>
          <p:nvPr/>
        </p:nvSpPr>
        <p:spPr>
          <a:xfrm>
            <a:off x="518378" y="400381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BBA7082C-95C0-4143-AA68-4AA67BAE895E}"/>
              </a:ext>
            </a:extLst>
          </p:cNvPr>
          <p:cNvSpPr txBox="1"/>
          <p:nvPr/>
        </p:nvSpPr>
        <p:spPr>
          <a:xfrm>
            <a:off x="748521" y="409162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Carlos Tellería Orriols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telleria@unizar.es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Tutorías en remoto</a:t>
            </a:r>
          </a:p>
        </p:txBody>
      </p:sp>
      <p:sp>
        <p:nvSpPr>
          <p:cNvPr id="27" name="Rectángulo: esquinas superiores redondeadas 26">
            <a:extLst>
              <a:ext uri="{FF2B5EF4-FFF2-40B4-BE49-F238E27FC236}">
                <a16:creationId xmlns:a16="http://schemas.microsoft.com/office/drawing/2014/main" id="{1D829A55-B421-4CB8-8547-AD9F811E037C}"/>
              </a:ext>
            </a:extLst>
          </p:cNvPr>
          <p:cNvSpPr/>
          <p:nvPr/>
        </p:nvSpPr>
        <p:spPr>
          <a:xfrm rot="16200000">
            <a:off x="5387" y="452067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TextBox 3">
            <a:extLst>
              <a:ext uri="{FF2B5EF4-FFF2-40B4-BE49-F238E27FC236}">
                <a16:creationId xmlns:a16="http://schemas.microsoft.com/office/drawing/2014/main" id="{C5A69248-6BFC-49C9-9D1F-206E9EAEBAD6}"/>
              </a:ext>
            </a:extLst>
          </p:cNvPr>
          <p:cNvSpPr txBox="1"/>
          <p:nvPr/>
        </p:nvSpPr>
        <p:spPr>
          <a:xfrm>
            <a:off x="405881" y="5477662"/>
            <a:ext cx="47362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0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Directorio UNIZAR</a:t>
            </a:r>
            <a:endParaRPr lang="es-ES" sz="1600" b="1">
              <a:solidFill>
                <a:srgbClr val="1B587C"/>
              </a:solidFill>
              <a:latin typeface="Titillium Web" panose="000005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https://directorio.unizar.es/#/tutoria?colectivo=PDI&amp;codCentro=110</a:t>
            </a: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F786C9E9-737C-4D3E-A6F7-06D05C2ECE60}"/>
              </a:ext>
            </a:extLst>
          </p:cNvPr>
          <p:cNvSpPr/>
          <p:nvPr/>
        </p:nvSpPr>
        <p:spPr>
          <a:xfrm>
            <a:off x="5480902" y="400381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TextBox 3">
            <a:extLst>
              <a:ext uri="{FF2B5EF4-FFF2-40B4-BE49-F238E27FC236}">
                <a16:creationId xmlns:a16="http://schemas.microsoft.com/office/drawing/2014/main" id="{92506B9C-06AF-4CFD-AF0F-1C3C6719E685}"/>
              </a:ext>
            </a:extLst>
          </p:cNvPr>
          <p:cNvSpPr txBox="1"/>
          <p:nvPr/>
        </p:nvSpPr>
        <p:spPr>
          <a:xfrm>
            <a:off x="5711045" y="409162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Irene Sánchez Montejo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irene.sanchezm@unizar.es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Tutorías en remoto</a:t>
            </a:r>
          </a:p>
        </p:txBody>
      </p:sp>
      <p:sp>
        <p:nvSpPr>
          <p:cNvPr id="31" name="Rectángulo: esquinas superiores redondeadas 30">
            <a:extLst>
              <a:ext uri="{FF2B5EF4-FFF2-40B4-BE49-F238E27FC236}">
                <a16:creationId xmlns:a16="http://schemas.microsoft.com/office/drawing/2014/main" id="{88B83046-FC64-4024-B7B1-8EF6D40E3BE1}"/>
              </a:ext>
            </a:extLst>
          </p:cNvPr>
          <p:cNvSpPr/>
          <p:nvPr/>
        </p:nvSpPr>
        <p:spPr>
          <a:xfrm rot="16200000">
            <a:off x="4967911" y="452067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2972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2271315" y="840169"/>
            <a:ext cx="1804086" cy="39600"/>
          </a:xfrm>
          <a:prstGeom prst="rect">
            <a:avLst/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3545" y="337751"/>
            <a:ext cx="324000" cy="324000"/>
          </a:xfrm>
          <a:solidFill>
            <a:srgbClr val="1B587C"/>
          </a:solidFill>
        </p:spPr>
        <p:txBody>
          <a:bodyPr/>
          <a:lstStyle/>
          <a:p>
            <a:pPr algn="ctr"/>
            <a:fld id="{589CE92C-CF3A-4592-82E8-158B8EBC1C02}" type="slidenum">
              <a:rPr lang="es-ES" sz="1100" smtClean="0">
                <a:solidFill>
                  <a:schemeClr val="bg1"/>
                </a:solidFill>
                <a:latin typeface="Raleway" panose="020B0503030101060003" pitchFamily="34" charset="0"/>
              </a:rPr>
              <a:pPr algn="ctr"/>
              <a:t>3</a:t>
            </a:fld>
            <a:endParaRPr lang="es-ES" sz="1100" dirty="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4455" y="345498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rgbClr val="1B587C"/>
                </a:solidFill>
                <a:latin typeface="Titillium Web SemiBold" panose="00000700000000000000" pitchFamily="2" charset="0"/>
                <a:cs typeface="Adobe Devanagari" panose="02040503050201020203" pitchFamily="18" charset="0"/>
              </a:rPr>
              <a:t>CONTACTO</a:t>
            </a:r>
            <a:endParaRPr lang="es-ES" sz="2400" b="1" dirty="0">
              <a:solidFill>
                <a:srgbClr val="1B587C"/>
              </a:solidFill>
              <a:latin typeface="Titillium Web SemiBold" panose="000007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984" y="821119"/>
            <a:ext cx="1804086" cy="72000"/>
          </a:xfrm>
          <a:prstGeom prst="rect">
            <a:avLst/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A094D8F4-7932-4A76-B3F2-09CFC266F5FF}"/>
              </a:ext>
            </a:extLst>
          </p:cNvPr>
          <p:cNvSpPr/>
          <p:nvPr/>
        </p:nvSpPr>
        <p:spPr>
          <a:xfrm>
            <a:off x="522242" y="112665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extBox 3"/>
          <p:cNvSpPr txBox="1"/>
          <p:nvPr/>
        </p:nvSpPr>
        <p:spPr>
          <a:xfrm>
            <a:off x="752385" y="121446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Alfonso </a:t>
            </a: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López Ruiz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alfonso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.lopezr@unizar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junto a salón de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actos (Ada Byron)</a:t>
            </a:r>
          </a:p>
        </p:txBody>
      </p:sp>
      <p:sp>
        <p:nvSpPr>
          <p:cNvPr id="9" name="Rectángulo: esquinas superiores redondeadas 8">
            <a:extLst>
              <a:ext uri="{FF2B5EF4-FFF2-40B4-BE49-F238E27FC236}">
                <a16:creationId xmlns:a16="http://schemas.microsoft.com/office/drawing/2014/main" id="{547C26CE-D4DF-4D0F-A944-C90570307FD5}"/>
              </a:ext>
            </a:extLst>
          </p:cNvPr>
          <p:cNvSpPr/>
          <p:nvPr/>
        </p:nvSpPr>
        <p:spPr>
          <a:xfrm rot="16200000">
            <a:off x="9251" y="164351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C0996AD2-7BAF-43AC-814A-3E4F0DD7F94E}"/>
              </a:ext>
            </a:extLst>
          </p:cNvPr>
          <p:cNvSpPr/>
          <p:nvPr/>
        </p:nvSpPr>
        <p:spPr>
          <a:xfrm>
            <a:off x="5484767" y="112665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3B1DB6AB-A843-4082-9BDC-CE7132B4F408}"/>
              </a:ext>
            </a:extLst>
          </p:cNvPr>
          <p:cNvSpPr txBox="1"/>
          <p:nvPr/>
        </p:nvSpPr>
        <p:spPr>
          <a:xfrm>
            <a:off x="5714910" y="121446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Pablo Santafé Gabarda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 dirty="0"/>
              <a:t>📧 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psantafe@unizar.es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 dirty="0"/>
              <a:t>📌 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00.070 (Betancourt)</a:t>
            </a:r>
          </a:p>
        </p:txBody>
      </p:sp>
      <p:sp>
        <p:nvSpPr>
          <p:cNvPr id="17" name="Rectángulo: esquinas superiores redondeadas 16">
            <a:extLst>
              <a:ext uri="{FF2B5EF4-FFF2-40B4-BE49-F238E27FC236}">
                <a16:creationId xmlns:a16="http://schemas.microsoft.com/office/drawing/2014/main" id="{9C6F969E-2D53-4727-B1F6-7FC248F8EBFB}"/>
              </a:ext>
            </a:extLst>
          </p:cNvPr>
          <p:cNvSpPr/>
          <p:nvPr/>
        </p:nvSpPr>
        <p:spPr>
          <a:xfrm rot="16200000">
            <a:off x="4971778" y="1643512"/>
            <a:ext cx="1240306" cy="206596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FE939E54-9EA3-46D1-9548-D22A3D5092B6}"/>
              </a:ext>
            </a:extLst>
          </p:cNvPr>
          <p:cNvSpPr/>
          <p:nvPr/>
        </p:nvSpPr>
        <p:spPr>
          <a:xfrm>
            <a:off x="522242" y="2568682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4A1B3EAD-B184-4865-B308-6F09B6C25679}"/>
              </a:ext>
            </a:extLst>
          </p:cNvPr>
          <p:cNvSpPr txBox="1"/>
          <p:nvPr/>
        </p:nvSpPr>
        <p:spPr>
          <a:xfrm>
            <a:off x="752385" y="2656488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Violeta Monasterio Bazán</a:t>
            </a:r>
            <a:r>
              <a:rPr lang="es-ES" sz="16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	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</a:rPr>
              <a:t>📧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violeta@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unizar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</a:rPr>
              <a:t>📌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C4-3-10 (Torres Quevedo) o en remoto</a:t>
            </a:r>
          </a:p>
        </p:txBody>
      </p: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D513153C-70F8-4900-9B1D-3B0FD40B31E3}"/>
              </a:ext>
            </a:extLst>
          </p:cNvPr>
          <p:cNvSpPr/>
          <p:nvPr/>
        </p:nvSpPr>
        <p:spPr>
          <a:xfrm rot="16200000">
            <a:off x="9251" y="3085537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80AB95BE-7483-4980-A6B8-21A3B722F028}"/>
              </a:ext>
            </a:extLst>
          </p:cNvPr>
          <p:cNvSpPr/>
          <p:nvPr/>
        </p:nvSpPr>
        <p:spPr>
          <a:xfrm>
            <a:off x="5484767" y="2568680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2F9515BE-231F-4803-B512-45FACF82DD68}"/>
              </a:ext>
            </a:extLst>
          </p:cNvPr>
          <p:cNvSpPr txBox="1"/>
          <p:nvPr/>
        </p:nvSpPr>
        <p:spPr>
          <a:xfrm>
            <a:off x="5714910" y="2649600"/>
            <a:ext cx="38533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Salvador Rodríguez Sanz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/>
              <a:t>📧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srodsanz@unizar.es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/>
              <a:t>📌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Laboratorio 1.01 (primera planta, Ada Byron)</a:t>
            </a:r>
          </a:p>
        </p:txBody>
      </p:sp>
      <p:sp>
        <p:nvSpPr>
          <p:cNvPr id="24" name="Rectángulo: esquinas superiores redondeadas 23">
            <a:extLst>
              <a:ext uri="{FF2B5EF4-FFF2-40B4-BE49-F238E27FC236}">
                <a16:creationId xmlns:a16="http://schemas.microsoft.com/office/drawing/2014/main" id="{E7D88853-BD02-410E-9FC4-A86344D07C06}"/>
              </a:ext>
            </a:extLst>
          </p:cNvPr>
          <p:cNvSpPr/>
          <p:nvPr/>
        </p:nvSpPr>
        <p:spPr>
          <a:xfrm rot="16200000">
            <a:off x="4971778" y="3085534"/>
            <a:ext cx="1240306" cy="206596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9AAC3FAC-8884-4157-8FA5-D9F776869273}"/>
              </a:ext>
            </a:extLst>
          </p:cNvPr>
          <p:cNvSpPr/>
          <p:nvPr/>
        </p:nvSpPr>
        <p:spPr>
          <a:xfrm>
            <a:off x="518378" y="400381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BBA7082C-95C0-4143-AA68-4AA67BAE895E}"/>
              </a:ext>
            </a:extLst>
          </p:cNvPr>
          <p:cNvSpPr txBox="1"/>
          <p:nvPr/>
        </p:nvSpPr>
        <p:spPr>
          <a:xfrm>
            <a:off x="748521" y="409162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Carlos Tellería Orriols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telleria@unizar.es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Tutorías en remoto</a:t>
            </a:r>
          </a:p>
        </p:txBody>
      </p:sp>
      <p:sp>
        <p:nvSpPr>
          <p:cNvPr id="27" name="Rectángulo: esquinas superiores redondeadas 26">
            <a:extLst>
              <a:ext uri="{FF2B5EF4-FFF2-40B4-BE49-F238E27FC236}">
                <a16:creationId xmlns:a16="http://schemas.microsoft.com/office/drawing/2014/main" id="{1D829A55-B421-4CB8-8547-AD9F811E037C}"/>
              </a:ext>
            </a:extLst>
          </p:cNvPr>
          <p:cNvSpPr/>
          <p:nvPr/>
        </p:nvSpPr>
        <p:spPr>
          <a:xfrm rot="16200000">
            <a:off x="5387" y="452067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12B3C344-FAFC-426A-B49E-A5248054FF5E}"/>
              </a:ext>
            </a:extLst>
          </p:cNvPr>
          <p:cNvSpPr txBox="1"/>
          <p:nvPr/>
        </p:nvSpPr>
        <p:spPr>
          <a:xfrm>
            <a:off x="405881" y="5477662"/>
            <a:ext cx="47362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0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Directorio UNIZAR</a:t>
            </a:r>
            <a:endParaRPr lang="es-ES" sz="1600" b="1">
              <a:solidFill>
                <a:srgbClr val="1B587C"/>
              </a:solidFill>
              <a:latin typeface="Titillium Web" panose="000005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https://directorio.unizar.es/#/tutoria?colectivo=PDI&amp;codCentro=110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E8B111FC-8AA3-4A5A-9F3F-E7AD3A9CA330}"/>
              </a:ext>
            </a:extLst>
          </p:cNvPr>
          <p:cNvSpPr/>
          <p:nvPr/>
        </p:nvSpPr>
        <p:spPr>
          <a:xfrm>
            <a:off x="5480902" y="400381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id="{7DB65F45-F977-4DF3-AD07-D97D2BD78DC7}"/>
              </a:ext>
            </a:extLst>
          </p:cNvPr>
          <p:cNvSpPr txBox="1"/>
          <p:nvPr/>
        </p:nvSpPr>
        <p:spPr>
          <a:xfrm>
            <a:off x="5711045" y="409162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Irene Sánchez Montejo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irene.sanchezm@unizar.es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Tutorías en remoto</a:t>
            </a:r>
          </a:p>
        </p:txBody>
      </p:sp>
      <p:sp>
        <p:nvSpPr>
          <p:cNvPr id="32" name="Rectángulo: esquinas superiores redondeadas 31">
            <a:extLst>
              <a:ext uri="{FF2B5EF4-FFF2-40B4-BE49-F238E27FC236}">
                <a16:creationId xmlns:a16="http://schemas.microsoft.com/office/drawing/2014/main" id="{81B3972E-D984-446C-956F-05B67A15DF97}"/>
              </a:ext>
            </a:extLst>
          </p:cNvPr>
          <p:cNvSpPr/>
          <p:nvPr/>
        </p:nvSpPr>
        <p:spPr>
          <a:xfrm rot="16200000">
            <a:off x="4967911" y="452067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9420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2271315" y="840169"/>
            <a:ext cx="1804086" cy="39600"/>
          </a:xfrm>
          <a:prstGeom prst="rect">
            <a:avLst/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3545" y="337751"/>
            <a:ext cx="324000" cy="324000"/>
          </a:xfrm>
          <a:solidFill>
            <a:srgbClr val="1B587C"/>
          </a:solidFill>
        </p:spPr>
        <p:txBody>
          <a:bodyPr/>
          <a:lstStyle/>
          <a:p>
            <a:pPr algn="ctr"/>
            <a:fld id="{589CE92C-CF3A-4592-82E8-158B8EBC1C02}" type="slidenum">
              <a:rPr lang="es-ES" sz="1100" smtClean="0">
                <a:solidFill>
                  <a:schemeClr val="bg1"/>
                </a:solidFill>
                <a:latin typeface="Raleway" panose="020B0503030101060003" pitchFamily="34" charset="0"/>
              </a:rPr>
              <a:pPr algn="ctr"/>
              <a:t>4</a:t>
            </a:fld>
            <a:endParaRPr lang="es-ES" sz="1100" dirty="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4455" y="345498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rgbClr val="1B587C"/>
                </a:solidFill>
                <a:latin typeface="Titillium Web SemiBold" panose="00000700000000000000" pitchFamily="2" charset="0"/>
                <a:cs typeface="Adobe Devanagari" panose="02040503050201020203" pitchFamily="18" charset="0"/>
              </a:rPr>
              <a:t>CONTACTO</a:t>
            </a:r>
            <a:endParaRPr lang="es-ES" sz="2400" b="1" dirty="0">
              <a:solidFill>
                <a:srgbClr val="1B587C"/>
              </a:solidFill>
              <a:latin typeface="Titillium Web SemiBold" panose="000007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984" y="821119"/>
            <a:ext cx="1804086" cy="72000"/>
          </a:xfrm>
          <a:prstGeom prst="rect">
            <a:avLst/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A094D8F4-7932-4A76-B3F2-09CFC266F5FF}"/>
              </a:ext>
            </a:extLst>
          </p:cNvPr>
          <p:cNvSpPr/>
          <p:nvPr/>
        </p:nvSpPr>
        <p:spPr>
          <a:xfrm>
            <a:off x="522242" y="112665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extBox 3"/>
          <p:cNvSpPr txBox="1"/>
          <p:nvPr/>
        </p:nvSpPr>
        <p:spPr>
          <a:xfrm>
            <a:off x="752385" y="121446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Alfonso </a:t>
            </a: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López Ruiz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alfonso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.lopezr@unizar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junto a salón de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actos (Ada Byron)</a:t>
            </a:r>
          </a:p>
        </p:txBody>
      </p:sp>
      <p:sp>
        <p:nvSpPr>
          <p:cNvPr id="9" name="Rectángulo: esquinas superiores redondeadas 8">
            <a:extLst>
              <a:ext uri="{FF2B5EF4-FFF2-40B4-BE49-F238E27FC236}">
                <a16:creationId xmlns:a16="http://schemas.microsoft.com/office/drawing/2014/main" id="{547C26CE-D4DF-4D0F-A944-C90570307FD5}"/>
              </a:ext>
            </a:extLst>
          </p:cNvPr>
          <p:cNvSpPr/>
          <p:nvPr/>
        </p:nvSpPr>
        <p:spPr>
          <a:xfrm rot="16200000">
            <a:off x="9251" y="164351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C0996AD2-7BAF-43AC-814A-3E4F0DD7F94E}"/>
              </a:ext>
            </a:extLst>
          </p:cNvPr>
          <p:cNvSpPr/>
          <p:nvPr/>
        </p:nvSpPr>
        <p:spPr>
          <a:xfrm>
            <a:off x="5484767" y="112665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3B1DB6AB-A843-4082-9BDC-CE7132B4F408}"/>
              </a:ext>
            </a:extLst>
          </p:cNvPr>
          <p:cNvSpPr txBox="1"/>
          <p:nvPr/>
        </p:nvSpPr>
        <p:spPr>
          <a:xfrm>
            <a:off x="5714910" y="121446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Pablo Santafé Gabarda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 dirty="0"/>
              <a:t>📧 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psantafe@unizar.es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 dirty="0"/>
              <a:t>📌 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00.070 (Betancourt)</a:t>
            </a:r>
          </a:p>
        </p:txBody>
      </p:sp>
      <p:sp>
        <p:nvSpPr>
          <p:cNvPr id="17" name="Rectángulo: esquinas superiores redondeadas 16">
            <a:extLst>
              <a:ext uri="{FF2B5EF4-FFF2-40B4-BE49-F238E27FC236}">
                <a16:creationId xmlns:a16="http://schemas.microsoft.com/office/drawing/2014/main" id="{9C6F969E-2D53-4727-B1F6-7FC248F8EBFB}"/>
              </a:ext>
            </a:extLst>
          </p:cNvPr>
          <p:cNvSpPr/>
          <p:nvPr/>
        </p:nvSpPr>
        <p:spPr>
          <a:xfrm rot="16200000">
            <a:off x="4971778" y="1643512"/>
            <a:ext cx="1240306" cy="206596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FE939E54-9EA3-46D1-9548-D22A3D5092B6}"/>
              </a:ext>
            </a:extLst>
          </p:cNvPr>
          <p:cNvSpPr/>
          <p:nvPr/>
        </p:nvSpPr>
        <p:spPr>
          <a:xfrm>
            <a:off x="522242" y="2568682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4A1B3EAD-B184-4865-B308-6F09B6C25679}"/>
              </a:ext>
            </a:extLst>
          </p:cNvPr>
          <p:cNvSpPr txBox="1"/>
          <p:nvPr/>
        </p:nvSpPr>
        <p:spPr>
          <a:xfrm>
            <a:off x="752385" y="2656488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Violeta Monasterio Bazán</a:t>
            </a:r>
            <a:r>
              <a:rPr lang="es-ES" sz="16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	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</a:rPr>
              <a:t>📧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violeta@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unizar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</a:rPr>
              <a:t>📌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C4-3-10 (Torres Quevedo) o en remoto</a:t>
            </a:r>
          </a:p>
        </p:txBody>
      </p: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D513153C-70F8-4900-9B1D-3B0FD40B31E3}"/>
              </a:ext>
            </a:extLst>
          </p:cNvPr>
          <p:cNvSpPr/>
          <p:nvPr/>
        </p:nvSpPr>
        <p:spPr>
          <a:xfrm rot="16200000">
            <a:off x="9251" y="3085537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80AB95BE-7483-4980-A6B8-21A3B722F028}"/>
              </a:ext>
            </a:extLst>
          </p:cNvPr>
          <p:cNvSpPr/>
          <p:nvPr/>
        </p:nvSpPr>
        <p:spPr>
          <a:xfrm>
            <a:off x="5484767" y="2568680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2F9515BE-231F-4803-B512-45FACF82DD68}"/>
              </a:ext>
            </a:extLst>
          </p:cNvPr>
          <p:cNvSpPr txBox="1"/>
          <p:nvPr/>
        </p:nvSpPr>
        <p:spPr>
          <a:xfrm>
            <a:off x="5714910" y="2649600"/>
            <a:ext cx="38533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Salvador Rodríguez Sanz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srodsanz@unizar.es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Laboratorio 1.01 (primera planta, Ada Byron)</a:t>
            </a:r>
          </a:p>
        </p:txBody>
      </p:sp>
      <p:sp>
        <p:nvSpPr>
          <p:cNvPr id="24" name="Rectángulo: esquinas superiores redondeadas 23">
            <a:extLst>
              <a:ext uri="{FF2B5EF4-FFF2-40B4-BE49-F238E27FC236}">
                <a16:creationId xmlns:a16="http://schemas.microsoft.com/office/drawing/2014/main" id="{E7D88853-BD02-410E-9FC4-A86344D07C06}"/>
              </a:ext>
            </a:extLst>
          </p:cNvPr>
          <p:cNvSpPr/>
          <p:nvPr/>
        </p:nvSpPr>
        <p:spPr>
          <a:xfrm rot="16200000">
            <a:off x="4971778" y="3085534"/>
            <a:ext cx="1240306" cy="206596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9AAC3FAC-8884-4157-8FA5-D9F776869273}"/>
              </a:ext>
            </a:extLst>
          </p:cNvPr>
          <p:cNvSpPr/>
          <p:nvPr/>
        </p:nvSpPr>
        <p:spPr>
          <a:xfrm>
            <a:off x="518378" y="400381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BBA7082C-95C0-4143-AA68-4AA67BAE895E}"/>
              </a:ext>
            </a:extLst>
          </p:cNvPr>
          <p:cNvSpPr txBox="1"/>
          <p:nvPr/>
        </p:nvSpPr>
        <p:spPr>
          <a:xfrm>
            <a:off x="748521" y="409162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Carlos Tellería Orriols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telleria@unizar.es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Tutorías en remoto</a:t>
            </a:r>
          </a:p>
        </p:txBody>
      </p:sp>
      <p:sp>
        <p:nvSpPr>
          <p:cNvPr id="27" name="Rectángulo: esquinas superiores redondeadas 26">
            <a:extLst>
              <a:ext uri="{FF2B5EF4-FFF2-40B4-BE49-F238E27FC236}">
                <a16:creationId xmlns:a16="http://schemas.microsoft.com/office/drawing/2014/main" id="{1D829A55-B421-4CB8-8547-AD9F811E037C}"/>
              </a:ext>
            </a:extLst>
          </p:cNvPr>
          <p:cNvSpPr/>
          <p:nvPr/>
        </p:nvSpPr>
        <p:spPr>
          <a:xfrm rot="16200000">
            <a:off x="5387" y="452067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2207730A-2CAC-42DB-B990-F19F9DF4048F}"/>
              </a:ext>
            </a:extLst>
          </p:cNvPr>
          <p:cNvSpPr txBox="1"/>
          <p:nvPr/>
        </p:nvSpPr>
        <p:spPr>
          <a:xfrm>
            <a:off x="405881" y="5477662"/>
            <a:ext cx="47362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0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Directorio UNIZAR</a:t>
            </a:r>
            <a:endParaRPr lang="es-ES" sz="1600" b="1">
              <a:solidFill>
                <a:srgbClr val="1B587C"/>
              </a:solidFill>
              <a:latin typeface="Titillium Web" panose="000005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https://directorio.unizar.es/#/tutoria?colectivo=PDI&amp;codCentro=110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2EF2CB58-8B16-4958-AA14-7E66F38A4014}"/>
              </a:ext>
            </a:extLst>
          </p:cNvPr>
          <p:cNvSpPr/>
          <p:nvPr/>
        </p:nvSpPr>
        <p:spPr>
          <a:xfrm>
            <a:off x="5480902" y="400381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id="{D6915427-DE77-451D-8D65-927D31362E3F}"/>
              </a:ext>
            </a:extLst>
          </p:cNvPr>
          <p:cNvSpPr txBox="1"/>
          <p:nvPr/>
        </p:nvSpPr>
        <p:spPr>
          <a:xfrm>
            <a:off x="5711045" y="409162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Irene Sánchez Montejo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irene.sanchezm@unizar.es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Tutorías en remoto</a:t>
            </a:r>
          </a:p>
        </p:txBody>
      </p:sp>
      <p:sp>
        <p:nvSpPr>
          <p:cNvPr id="32" name="Rectángulo: esquinas superiores redondeadas 31">
            <a:extLst>
              <a:ext uri="{FF2B5EF4-FFF2-40B4-BE49-F238E27FC236}">
                <a16:creationId xmlns:a16="http://schemas.microsoft.com/office/drawing/2014/main" id="{EECF2BDE-874D-4440-8366-8416CA7ACC3B}"/>
              </a:ext>
            </a:extLst>
          </p:cNvPr>
          <p:cNvSpPr/>
          <p:nvPr/>
        </p:nvSpPr>
        <p:spPr>
          <a:xfrm rot="16200000">
            <a:off x="4967911" y="452067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7326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2271315" y="840169"/>
            <a:ext cx="1804086" cy="39600"/>
          </a:xfrm>
          <a:prstGeom prst="rect">
            <a:avLst/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3545" y="337751"/>
            <a:ext cx="324000" cy="324000"/>
          </a:xfrm>
          <a:solidFill>
            <a:srgbClr val="1B587C"/>
          </a:solidFill>
        </p:spPr>
        <p:txBody>
          <a:bodyPr/>
          <a:lstStyle/>
          <a:p>
            <a:pPr algn="ctr"/>
            <a:fld id="{589CE92C-CF3A-4592-82E8-158B8EBC1C02}" type="slidenum">
              <a:rPr lang="es-ES" sz="1100" smtClean="0">
                <a:solidFill>
                  <a:schemeClr val="bg1"/>
                </a:solidFill>
                <a:latin typeface="Raleway" panose="020B0503030101060003" pitchFamily="34" charset="0"/>
              </a:rPr>
              <a:pPr algn="ctr"/>
              <a:t>5</a:t>
            </a:fld>
            <a:endParaRPr lang="es-ES" sz="1100" dirty="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4455" y="345498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rgbClr val="1B587C"/>
                </a:solidFill>
                <a:latin typeface="Titillium Web SemiBold" panose="00000700000000000000" pitchFamily="2" charset="0"/>
                <a:cs typeface="Adobe Devanagari" panose="02040503050201020203" pitchFamily="18" charset="0"/>
              </a:rPr>
              <a:t>CONTACTO</a:t>
            </a:r>
            <a:endParaRPr lang="es-ES" sz="2400" b="1" dirty="0">
              <a:solidFill>
                <a:srgbClr val="1B587C"/>
              </a:solidFill>
              <a:latin typeface="Titillium Web SemiBold" panose="000007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984" y="821119"/>
            <a:ext cx="1804086" cy="72000"/>
          </a:xfrm>
          <a:prstGeom prst="rect">
            <a:avLst/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A094D8F4-7932-4A76-B3F2-09CFC266F5FF}"/>
              </a:ext>
            </a:extLst>
          </p:cNvPr>
          <p:cNvSpPr/>
          <p:nvPr/>
        </p:nvSpPr>
        <p:spPr>
          <a:xfrm>
            <a:off x="522242" y="112665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extBox 3"/>
          <p:cNvSpPr txBox="1"/>
          <p:nvPr/>
        </p:nvSpPr>
        <p:spPr>
          <a:xfrm>
            <a:off x="752385" y="121446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Alfonso </a:t>
            </a: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López Ruiz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alfonso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.lopezr@unizar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junto a salón de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actos (Ada Byron)</a:t>
            </a:r>
          </a:p>
        </p:txBody>
      </p:sp>
      <p:sp>
        <p:nvSpPr>
          <p:cNvPr id="9" name="Rectángulo: esquinas superiores redondeadas 8">
            <a:extLst>
              <a:ext uri="{FF2B5EF4-FFF2-40B4-BE49-F238E27FC236}">
                <a16:creationId xmlns:a16="http://schemas.microsoft.com/office/drawing/2014/main" id="{547C26CE-D4DF-4D0F-A944-C90570307FD5}"/>
              </a:ext>
            </a:extLst>
          </p:cNvPr>
          <p:cNvSpPr/>
          <p:nvPr/>
        </p:nvSpPr>
        <p:spPr>
          <a:xfrm rot="16200000">
            <a:off x="9251" y="164351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C0996AD2-7BAF-43AC-814A-3E4F0DD7F94E}"/>
              </a:ext>
            </a:extLst>
          </p:cNvPr>
          <p:cNvSpPr/>
          <p:nvPr/>
        </p:nvSpPr>
        <p:spPr>
          <a:xfrm>
            <a:off x="5484767" y="112665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3B1DB6AB-A843-4082-9BDC-CE7132B4F408}"/>
              </a:ext>
            </a:extLst>
          </p:cNvPr>
          <p:cNvSpPr txBox="1"/>
          <p:nvPr/>
        </p:nvSpPr>
        <p:spPr>
          <a:xfrm>
            <a:off x="5714910" y="121446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Pablo Santafé Gabarda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 dirty="0"/>
              <a:t>📧 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psantafe@unizar.es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 dirty="0"/>
              <a:t>📌 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00.070 (Betancourt)</a:t>
            </a:r>
          </a:p>
        </p:txBody>
      </p:sp>
      <p:sp>
        <p:nvSpPr>
          <p:cNvPr id="17" name="Rectángulo: esquinas superiores redondeadas 16">
            <a:extLst>
              <a:ext uri="{FF2B5EF4-FFF2-40B4-BE49-F238E27FC236}">
                <a16:creationId xmlns:a16="http://schemas.microsoft.com/office/drawing/2014/main" id="{9C6F969E-2D53-4727-B1F6-7FC248F8EBFB}"/>
              </a:ext>
            </a:extLst>
          </p:cNvPr>
          <p:cNvSpPr/>
          <p:nvPr/>
        </p:nvSpPr>
        <p:spPr>
          <a:xfrm rot="16200000">
            <a:off x="4971778" y="1643512"/>
            <a:ext cx="1240306" cy="206596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FE939E54-9EA3-46D1-9548-D22A3D5092B6}"/>
              </a:ext>
            </a:extLst>
          </p:cNvPr>
          <p:cNvSpPr/>
          <p:nvPr/>
        </p:nvSpPr>
        <p:spPr>
          <a:xfrm>
            <a:off x="522242" y="2568682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4A1B3EAD-B184-4865-B308-6F09B6C25679}"/>
              </a:ext>
            </a:extLst>
          </p:cNvPr>
          <p:cNvSpPr txBox="1"/>
          <p:nvPr/>
        </p:nvSpPr>
        <p:spPr>
          <a:xfrm>
            <a:off x="752385" y="2656488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Violeta Monasterio Bazán</a:t>
            </a:r>
            <a:r>
              <a:rPr lang="es-ES" sz="16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	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violeta@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unizar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C4-3-10 (Torres Quevedo) o en remoto</a:t>
            </a:r>
          </a:p>
        </p:txBody>
      </p: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D513153C-70F8-4900-9B1D-3B0FD40B31E3}"/>
              </a:ext>
            </a:extLst>
          </p:cNvPr>
          <p:cNvSpPr/>
          <p:nvPr/>
        </p:nvSpPr>
        <p:spPr>
          <a:xfrm rot="16200000">
            <a:off x="9251" y="3085537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80AB95BE-7483-4980-A6B8-21A3B722F028}"/>
              </a:ext>
            </a:extLst>
          </p:cNvPr>
          <p:cNvSpPr/>
          <p:nvPr/>
        </p:nvSpPr>
        <p:spPr>
          <a:xfrm>
            <a:off x="5484767" y="2568680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2F9515BE-231F-4803-B512-45FACF82DD68}"/>
              </a:ext>
            </a:extLst>
          </p:cNvPr>
          <p:cNvSpPr txBox="1"/>
          <p:nvPr/>
        </p:nvSpPr>
        <p:spPr>
          <a:xfrm>
            <a:off x="5714910" y="2649600"/>
            <a:ext cx="38533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Salvador Rodríguez Sanz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srodsanz@unizar.es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Laboratorio 1.01 (primera planta, Ada Byron)</a:t>
            </a:r>
          </a:p>
        </p:txBody>
      </p:sp>
      <p:sp>
        <p:nvSpPr>
          <p:cNvPr id="24" name="Rectángulo: esquinas superiores redondeadas 23">
            <a:extLst>
              <a:ext uri="{FF2B5EF4-FFF2-40B4-BE49-F238E27FC236}">
                <a16:creationId xmlns:a16="http://schemas.microsoft.com/office/drawing/2014/main" id="{E7D88853-BD02-410E-9FC4-A86344D07C06}"/>
              </a:ext>
            </a:extLst>
          </p:cNvPr>
          <p:cNvSpPr/>
          <p:nvPr/>
        </p:nvSpPr>
        <p:spPr>
          <a:xfrm rot="16200000">
            <a:off x="4971778" y="3085534"/>
            <a:ext cx="1240306" cy="206596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9AAC3FAC-8884-4157-8FA5-D9F776869273}"/>
              </a:ext>
            </a:extLst>
          </p:cNvPr>
          <p:cNvSpPr/>
          <p:nvPr/>
        </p:nvSpPr>
        <p:spPr>
          <a:xfrm>
            <a:off x="518378" y="400381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BBA7082C-95C0-4143-AA68-4AA67BAE895E}"/>
              </a:ext>
            </a:extLst>
          </p:cNvPr>
          <p:cNvSpPr txBox="1"/>
          <p:nvPr/>
        </p:nvSpPr>
        <p:spPr>
          <a:xfrm>
            <a:off x="748521" y="409162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Carlos Tellería Orriols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telleria@unizar.es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Tutorías en remoto</a:t>
            </a:r>
          </a:p>
        </p:txBody>
      </p:sp>
      <p:sp>
        <p:nvSpPr>
          <p:cNvPr id="27" name="Rectángulo: esquinas superiores redondeadas 26">
            <a:extLst>
              <a:ext uri="{FF2B5EF4-FFF2-40B4-BE49-F238E27FC236}">
                <a16:creationId xmlns:a16="http://schemas.microsoft.com/office/drawing/2014/main" id="{1D829A55-B421-4CB8-8547-AD9F811E037C}"/>
              </a:ext>
            </a:extLst>
          </p:cNvPr>
          <p:cNvSpPr/>
          <p:nvPr/>
        </p:nvSpPr>
        <p:spPr>
          <a:xfrm rot="16200000">
            <a:off x="5387" y="452067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2207730A-2CAC-42DB-B990-F19F9DF4048F}"/>
              </a:ext>
            </a:extLst>
          </p:cNvPr>
          <p:cNvSpPr txBox="1"/>
          <p:nvPr/>
        </p:nvSpPr>
        <p:spPr>
          <a:xfrm>
            <a:off x="405881" y="5477662"/>
            <a:ext cx="47362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0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Directorio UNIZAR</a:t>
            </a:r>
            <a:endParaRPr lang="es-ES" sz="1600" b="1">
              <a:solidFill>
                <a:srgbClr val="1B587C"/>
              </a:solidFill>
              <a:latin typeface="Titillium Web" panose="000005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https://directorio.unizar.es/#/tutoria?colectivo=PDI&amp;codCentro=110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2EF2CB58-8B16-4958-AA14-7E66F38A4014}"/>
              </a:ext>
            </a:extLst>
          </p:cNvPr>
          <p:cNvSpPr/>
          <p:nvPr/>
        </p:nvSpPr>
        <p:spPr>
          <a:xfrm>
            <a:off x="5480902" y="400381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id="{D6915427-DE77-451D-8D65-927D31362E3F}"/>
              </a:ext>
            </a:extLst>
          </p:cNvPr>
          <p:cNvSpPr txBox="1"/>
          <p:nvPr/>
        </p:nvSpPr>
        <p:spPr>
          <a:xfrm>
            <a:off x="5711045" y="409162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Irene Sánchez Montejo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irene.sanchezm@unizar.es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Tutorías en remoto</a:t>
            </a:r>
          </a:p>
        </p:txBody>
      </p:sp>
      <p:sp>
        <p:nvSpPr>
          <p:cNvPr id="32" name="Rectángulo: esquinas superiores redondeadas 31">
            <a:extLst>
              <a:ext uri="{FF2B5EF4-FFF2-40B4-BE49-F238E27FC236}">
                <a16:creationId xmlns:a16="http://schemas.microsoft.com/office/drawing/2014/main" id="{EECF2BDE-874D-4440-8366-8416CA7ACC3B}"/>
              </a:ext>
            </a:extLst>
          </p:cNvPr>
          <p:cNvSpPr/>
          <p:nvPr/>
        </p:nvSpPr>
        <p:spPr>
          <a:xfrm rot="16200000">
            <a:off x="4967911" y="452067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5456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2271315" y="840169"/>
            <a:ext cx="1804086" cy="39600"/>
          </a:xfrm>
          <a:prstGeom prst="rect">
            <a:avLst/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3545" y="337751"/>
            <a:ext cx="324000" cy="324000"/>
          </a:xfrm>
          <a:solidFill>
            <a:srgbClr val="1B587C"/>
          </a:solidFill>
        </p:spPr>
        <p:txBody>
          <a:bodyPr/>
          <a:lstStyle/>
          <a:p>
            <a:pPr algn="ctr"/>
            <a:fld id="{589CE92C-CF3A-4592-82E8-158B8EBC1C02}" type="slidenum">
              <a:rPr lang="es-ES" sz="1100" smtClean="0">
                <a:solidFill>
                  <a:schemeClr val="bg1"/>
                </a:solidFill>
                <a:latin typeface="Raleway" panose="020B0503030101060003" pitchFamily="34" charset="0"/>
              </a:rPr>
              <a:pPr algn="ctr"/>
              <a:t>6</a:t>
            </a:fld>
            <a:endParaRPr lang="es-ES" sz="1100" dirty="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4455" y="345498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rgbClr val="1B587C"/>
                </a:solidFill>
                <a:latin typeface="Titillium Web SemiBold" panose="00000700000000000000" pitchFamily="2" charset="0"/>
                <a:cs typeface="Adobe Devanagari" panose="02040503050201020203" pitchFamily="18" charset="0"/>
              </a:rPr>
              <a:t>CONTACTO</a:t>
            </a:r>
            <a:endParaRPr lang="es-ES" sz="2400" b="1" dirty="0">
              <a:solidFill>
                <a:srgbClr val="1B587C"/>
              </a:solidFill>
              <a:latin typeface="Titillium Web SemiBold" panose="000007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984" y="821119"/>
            <a:ext cx="1804086" cy="72000"/>
          </a:xfrm>
          <a:prstGeom prst="rect">
            <a:avLst/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A094D8F4-7932-4A76-B3F2-09CFC266F5FF}"/>
              </a:ext>
            </a:extLst>
          </p:cNvPr>
          <p:cNvSpPr/>
          <p:nvPr/>
        </p:nvSpPr>
        <p:spPr>
          <a:xfrm>
            <a:off x="522242" y="112665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extBox 3"/>
          <p:cNvSpPr txBox="1"/>
          <p:nvPr/>
        </p:nvSpPr>
        <p:spPr>
          <a:xfrm>
            <a:off x="752385" y="121446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Alfonso </a:t>
            </a:r>
            <a:r>
              <a:rPr lang="es-ES" sz="16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López Ruiz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/>
              <a:t>📧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alfonso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.lopezr@unizar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/>
              <a:t>📌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junto a salón de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actos (Ada Byron)</a:t>
            </a:r>
          </a:p>
        </p:txBody>
      </p:sp>
      <p:sp>
        <p:nvSpPr>
          <p:cNvPr id="9" name="Rectángulo: esquinas superiores redondeadas 8">
            <a:extLst>
              <a:ext uri="{FF2B5EF4-FFF2-40B4-BE49-F238E27FC236}">
                <a16:creationId xmlns:a16="http://schemas.microsoft.com/office/drawing/2014/main" id="{547C26CE-D4DF-4D0F-A944-C90570307FD5}"/>
              </a:ext>
            </a:extLst>
          </p:cNvPr>
          <p:cNvSpPr/>
          <p:nvPr/>
        </p:nvSpPr>
        <p:spPr>
          <a:xfrm rot="16200000">
            <a:off x="9251" y="164351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C0996AD2-7BAF-43AC-814A-3E4F0DD7F94E}"/>
              </a:ext>
            </a:extLst>
          </p:cNvPr>
          <p:cNvSpPr/>
          <p:nvPr/>
        </p:nvSpPr>
        <p:spPr>
          <a:xfrm>
            <a:off x="5484767" y="112665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3B1DB6AB-A843-4082-9BDC-CE7132B4F408}"/>
              </a:ext>
            </a:extLst>
          </p:cNvPr>
          <p:cNvSpPr txBox="1"/>
          <p:nvPr/>
        </p:nvSpPr>
        <p:spPr>
          <a:xfrm>
            <a:off x="5714910" y="121446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Pablo Santafé Gabarda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 dirty="0">
                <a:solidFill>
                  <a:srgbClr val="BCCADC"/>
                </a:solidFill>
              </a:rPr>
              <a:t>📧 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psantafe@unizar.es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 dirty="0">
                <a:solidFill>
                  <a:srgbClr val="BCCADC"/>
                </a:solidFill>
              </a:rPr>
              <a:t>📌 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00.070 (Betancourt)</a:t>
            </a:r>
          </a:p>
        </p:txBody>
      </p:sp>
      <p:sp>
        <p:nvSpPr>
          <p:cNvPr id="17" name="Rectángulo: esquinas superiores redondeadas 16">
            <a:extLst>
              <a:ext uri="{FF2B5EF4-FFF2-40B4-BE49-F238E27FC236}">
                <a16:creationId xmlns:a16="http://schemas.microsoft.com/office/drawing/2014/main" id="{9C6F969E-2D53-4727-B1F6-7FC248F8EBFB}"/>
              </a:ext>
            </a:extLst>
          </p:cNvPr>
          <p:cNvSpPr/>
          <p:nvPr/>
        </p:nvSpPr>
        <p:spPr>
          <a:xfrm rot="16200000">
            <a:off x="4971778" y="1643512"/>
            <a:ext cx="1240306" cy="206596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FE939E54-9EA3-46D1-9548-D22A3D5092B6}"/>
              </a:ext>
            </a:extLst>
          </p:cNvPr>
          <p:cNvSpPr/>
          <p:nvPr/>
        </p:nvSpPr>
        <p:spPr>
          <a:xfrm>
            <a:off x="522242" y="2568682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4A1B3EAD-B184-4865-B308-6F09B6C25679}"/>
              </a:ext>
            </a:extLst>
          </p:cNvPr>
          <p:cNvSpPr txBox="1"/>
          <p:nvPr/>
        </p:nvSpPr>
        <p:spPr>
          <a:xfrm>
            <a:off x="752385" y="2656488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Violeta Monasterio Bazán</a:t>
            </a:r>
            <a:r>
              <a:rPr lang="es-ES" sz="16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	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violeta@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unizar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C4-3-10 (Torres Quevedo) o en remoto</a:t>
            </a:r>
          </a:p>
        </p:txBody>
      </p: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D513153C-70F8-4900-9B1D-3B0FD40B31E3}"/>
              </a:ext>
            </a:extLst>
          </p:cNvPr>
          <p:cNvSpPr/>
          <p:nvPr/>
        </p:nvSpPr>
        <p:spPr>
          <a:xfrm rot="16200000">
            <a:off x="9251" y="3085537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80AB95BE-7483-4980-A6B8-21A3B722F028}"/>
              </a:ext>
            </a:extLst>
          </p:cNvPr>
          <p:cNvSpPr/>
          <p:nvPr/>
        </p:nvSpPr>
        <p:spPr>
          <a:xfrm>
            <a:off x="5484767" y="2568680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2F9515BE-231F-4803-B512-45FACF82DD68}"/>
              </a:ext>
            </a:extLst>
          </p:cNvPr>
          <p:cNvSpPr txBox="1"/>
          <p:nvPr/>
        </p:nvSpPr>
        <p:spPr>
          <a:xfrm>
            <a:off x="5714910" y="2649600"/>
            <a:ext cx="38533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Salvador Rodríguez Sanz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srodsanz@unizar.es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Laboratorio 1.01 (primera planta, Ada Byron)</a:t>
            </a:r>
          </a:p>
        </p:txBody>
      </p:sp>
      <p:sp>
        <p:nvSpPr>
          <p:cNvPr id="24" name="Rectángulo: esquinas superiores redondeadas 23">
            <a:extLst>
              <a:ext uri="{FF2B5EF4-FFF2-40B4-BE49-F238E27FC236}">
                <a16:creationId xmlns:a16="http://schemas.microsoft.com/office/drawing/2014/main" id="{E7D88853-BD02-410E-9FC4-A86344D07C06}"/>
              </a:ext>
            </a:extLst>
          </p:cNvPr>
          <p:cNvSpPr/>
          <p:nvPr/>
        </p:nvSpPr>
        <p:spPr>
          <a:xfrm rot="16200000">
            <a:off x="4971778" y="3085534"/>
            <a:ext cx="1240306" cy="206596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9AAC3FAC-8884-4157-8FA5-D9F776869273}"/>
              </a:ext>
            </a:extLst>
          </p:cNvPr>
          <p:cNvSpPr/>
          <p:nvPr/>
        </p:nvSpPr>
        <p:spPr>
          <a:xfrm>
            <a:off x="518378" y="400381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BBA7082C-95C0-4143-AA68-4AA67BAE895E}"/>
              </a:ext>
            </a:extLst>
          </p:cNvPr>
          <p:cNvSpPr txBox="1"/>
          <p:nvPr/>
        </p:nvSpPr>
        <p:spPr>
          <a:xfrm>
            <a:off x="748521" y="409162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Carlos Tellería Orriols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telleria@unizar.es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Tutorías en remoto</a:t>
            </a:r>
          </a:p>
        </p:txBody>
      </p:sp>
      <p:sp>
        <p:nvSpPr>
          <p:cNvPr id="27" name="Rectángulo: esquinas superiores redondeadas 26">
            <a:extLst>
              <a:ext uri="{FF2B5EF4-FFF2-40B4-BE49-F238E27FC236}">
                <a16:creationId xmlns:a16="http://schemas.microsoft.com/office/drawing/2014/main" id="{1D829A55-B421-4CB8-8547-AD9F811E037C}"/>
              </a:ext>
            </a:extLst>
          </p:cNvPr>
          <p:cNvSpPr/>
          <p:nvPr/>
        </p:nvSpPr>
        <p:spPr>
          <a:xfrm rot="16200000">
            <a:off x="5387" y="452067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5B778731-C2D5-487A-8E30-E69D5B54CFC5}"/>
              </a:ext>
            </a:extLst>
          </p:cNvPr>
          <p:cNvSpPr/>
          <p:nvPr/>
        </p:nvSpPr>
        <p:spPr>
          <a:xfrm>
            <a:off x="5480902" y="400381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TextBox 3">
            <a:extLst>
              <a:ext uri="{FF2B5EF4-FFF2-40B4-BE49-F238E27FC236}">
                <a16:creationId xmlns:a16="http://schemas.microsoft.com/office/drawing/2014/main" id="{69FD59B3-EED8-4333-8E2B-774106D5F51B}"/>
              </a:ext>
            </a:extLst>
          </p:cNvPr>
          <p:cNvSpPr txBox="1"/>
          <p:nvPr/>
        </p:nvSpPr>
        <p:spPr>
          <a:xfrm>
            <a:off x="5711045" y="409162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Irene Sánchez Montejo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irene.sanchezm@unizar.es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Tutorías en remoto</a:t>
            </a:r>
          </a:p>
        </p:txBody>
      </p:sp>
      <p:sp>
        <p:nvSpPr>
          <p:cNvPr id="31" name="Rectángulo: esquinas superiores redondeadas 30">
            <a:extLst>
              <a:ext uri="{FF2B5EF4-FFF2-40B4-BE49-F238E27FC236}">
                <a16:creationId xmlns:a16="http://schemas.microsoft.com/office/drawing/2014/main" id="{96DF3BE5-15C8-4969-96CF-E0C033232D5E}"/>
              </a:ext>
            </a:extLst>
          </p:cNvPr>
          <p:cNvSpPr/>
          <p:nvPr/>
        </p:nvSpPr>
        <p:spPr>
          <a:xfrm rot="16200000">
            <a:off x="4967911" y="452067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TextBox 3">
            <a:extLst>
              <a:ext uri="{FF2B5EF4-FFF2-40B4-BE49-F238E27FC236}">
                <a16:creationId xmlns:a16="http://schemas.microsoft.com/office/drawing/2014/main" id="{7970EE2C-032B-42FF-88B3-4C69C8051F5F}"/>
              </a:ext>
            </a:extLst>
          </p:cNvPr>
          <p:cNvSpPr txBox="1"/>
          <p:nvPr/>
        </p:nvSpPr>
        <p:spPr>
          <a:xfrm>
            <a:off x="405881" y="5477662"/>
            <a:ext cx="47362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0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Directorio UNIZAR</a:t>
            </a:r>
            <a:endParaRPr lang="es-ES" sz="1600" b="1">
              <a:solidFill>
                <a:srgbClr val="1B587C"/>
              </a:solidFill>
              <a:latin typeface="Titillium Web" panose="000005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https://directorio.unizar.es/#/tutoria?colectivo=PDI&amp;codCentro=110</a:t>
            </a:r>
          </a:p>
        </p:txBody>
      </p:sp>
    </p:spTree>
    <p:extLst>
      <p:ext uri="{BB962C8B-B14F-4D97-AF65-F5344CB8AC3E}">
        <p14:creationId xmlns:p14="http://schemas.microsoft.com/office/powerpoint/2010/main" val="1942752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2271315" y="840169"/>
            <a:ext cx="1804086" cy="39600"/>
          </a:xfrm>
          <a:prstGeom prst="rect">
            <a:avLst/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3545" y="337751"/>
            <a:ext cx="324000" cy="324000"/>
          </a:xfrm>
          <a:solidFill>
            <a:srgbClr val="1B587C"/>
          </a:solidFill>
        </p:spPr>
        <p:txBody>
          <a:bodyPr/>
          <a:lstStyle/>
          <a:p>
            <a:pPr algn="ctr"/>
            <a:fld id="{589CE92C-CF3A-4592-82E8-158B8EBC1C02}" type="slidenum">
              <a:rPr lang="es-ES" sz="1100" smtClean="0">
                <a:solidFill>
                  <a:schemeClr val="bg1"/>
                </a:solidFill>
                <a:latin typeface="Raleway" panose="020B0503030101060003" pitchFamily="34" charset="0"/>
              </a:rPr>
              <a:pPr algn="ctr"/>
              <a:t>7</a:t>
            </a:fld>
            <a:endParaRPr lang="es-ES" sz="1100" dirty="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4455" y="345498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rgbClr val="1B587C"/>
                </a:solidFill>
                <a:latin typeface="Titillium Web SemiBold" panose="00000700000000000000" pitchFamily="2" charset="0"/>
                <a:cs typeface="Adobe Devanagari" panose="02040503050201020203" pitchFamily="18" charset="0"/>
              </a:rPr>
              <a:t>CONTACTO</a:t>
            </a:r>
            <a:endParaRPr lang="es-ES" sz="2400" b="1" dirty="0">
              <a:solidFill>
                <a:srgbClr val="1B587C"/>
              </a:solidFill>
              <a:latin typeface="Titillium Web SemiBold" panose="000007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984" y="821119"/>
            <a:ext cx="1804086" cy="72000"/>
          </a:xfrm>
          <a:prstGeom prst="rect">
            <a:avLst/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A094D8F4-7932-4A76-B3F2-09CFC266F5FF}"/>
              </a:ext>
            </a:extLst>
          </p:cNvPr>
          <p:cNvSpPr/>
          <p:nvPr/>
        </p:nvSpPr>
        <p:spPr>
          <a:xfrm>
            <a:off x="522242" y="112665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extBox 3"/>
          <p:cNvSpPr txBox="1"/>
          <p:nvPr/>
        </p:nvSpPr>
        <p:spPr>
          <a:xfrm>
            <a:off x="752385" y="121446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Alfonso </a:t>
            </a: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López Ruiz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alfonso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.lopezr@unizar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junto a salón de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actos (Ada Byron)</a:t>
            </a:r>
          </a:p>
        </p:txBody>
      </p:sp>
      <p:sp>
        <p:nvSpPr>
          <p:cNvPr id="9" name="Rectángulo: esquinas superiores redondeadas 8">
            <a:extLst>
              <a:ext uri="{FF2B5EF4-FFF2-40B4-BE49-F238E27FC236}">
                <a16:creationId xmlns:a16="http://schemas.microsoft.com/office/drawing/2014/main" id="{547C26CE-D4DF-4D0F-A944-C90570307FD5}"/>
              </a:ext>
            </a:extLst>
          </p:cNvPr>
          <p:cNvSpPr/>
          <p:nvPr/>
        </p:nvSpPr>
        <p:spPr>
          <a:xfrm rot="16200000">
            <a:off x="9251" y="164351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C0996AD2-7BAF-43AC-814A-3E4F0DD7F94E}"/>
              </a:ext>
            </a:extLst>
          </p:cNvPr>
          <p:cNvSpPr/>
          <p:nvPr/>
        </p:nvSpPr>
        <p:spPr>
          <a:xfrm>
            <a:off x="5484767" y="112665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3B1DB6AB-A843-4082-9BDC-CE7132B4F408}"/>
              </a:ext>
            </a:extLst>
          </p:cNvPr>
          <p:cNvSpPr txBox="1"/>
          <p:nvPr/>
        </p:nvSpPr>
        <p:spPr>
          <a:xfrm>
            <a:off x="5714910" y="121446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Pablo Santafé Gabarda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 dirty="0">
                <a:solidFill>
                  <a:srgbClr val="BCCADC"/>
                </a:solidFill>
              </a:rPr>
              <a:t>📧 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psantafe@unizar.es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 dirty="0">
                <a:solidFill>
                  <a:srgbClr val="BCCADC"/>
                </a:solidFill>
              </a:rPr>
              <a:t>📌 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00.070 (Betancourt)</a:t>
            </a:r>
          </a:p>
        </p:txBody>
      </p:sp>
      <p:sp>
        <p:nvSpPr>
          <p:cNvPr id="17" name="Rectángulo: esquinas superiores redondeadas 16">
            <a:extLst>
              <a:ext uri="{FF2B5EF4-FFF2-40B4-BE49-F238E27FC236}">
                <a16:creationId xmlns:a16="http://schemas.microsoft.com/office/drawing/2014/main" id="{9C6F969E-2D53-4727-B1F6-7FC248F8EBFB}"/>
              </a:ext>
            </a:extLst>
          </p:cNvPr>
          <p:cNvSpPr/>
          <p:nvPr/>
        </p:nvSpPr>
        <p:spPr>
          <a:xfrm rot="16200000">
            <a:off x="4971778" y="1643512"/>
            <a:ext cx="1240306" cy="206596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FE939E54-9EA3-46D1-9548-D22A3D5092B6}"/>
              </a:ext>
            </a:extLst>
          </p:cNvPr>
          <p:cNvSpPr/>
          <p:nvPr/>
        </p:nvSpPr>
        <p:spPr>
          <a:xfrm>
            <a:off x="522242" y="2568682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4A1B3EAD-B184-4865-B308-6F09B6C25679}"/>
              </a:ext>
            </a:extLst>
          </p:cNvPr>
          <p:cNvSpPr txBox="1"/>
          <p:nvPr/>
        </p:nvSpPr>
        <p:spPr>
          <a:xfrm>
            <a:off x="752385" y="2656488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Violeta Monasterio Bazán</a:t>
            </a:r>
            <a:r>
              <a:rPr lang="es-ES" sz="16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	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</a:rPr>
              <a:t>📧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violeta@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unizar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📌 Despacho C4-3-10 (Torres Quevedo) o en remoto</a:t>
            </a:r>
          </a:p>
        </p:txBody>
      </p: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D513153C-70F8-4900-9B1D-3B0FD40B31E3}"/>
              </a:ext>
            </a:extLst>
          </p:cNvPr>
          <p:cNvSpPr/>
          <p:nvPr/>
        </p:nvSpPr>
        <p:spPr>
          <a:xfrm rot="16200000">
            <a:off x="9251" y="3085537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80AB95BE-7483-4980-A6B8-21A3B722F028}"/>
              </a:ext>
            </a:extLst>
          </p:cNvPr>
          <p:cNvSpPr/>
          <p:nvPr/>
        </p:nvSpPr>
        <p:spPr>
          <a:xfrm>
            <a:off x="5484767" y="2568680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2F9515BE-231F-4803-B512-45FACF82DD68}"/>
              </a:ext>
            </a:extLst>
          </p:cNvPr>
          <p:cNvSpPr txBox="1"/>
          <p:nvPr/>
        </p:nvSpPr>
        <p:spPr>
          <a:xfrm>
            <a:off x="5714910" y="2649600"/>
            <a:ext cx="38533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Salvador Rodríguez Sanz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srodsanz@unizar.es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Laboratorio 1.01 (primera planta, Ada Byron)</a:t>
            </a:r>
          </a:p>
        </p:txBody>
      </p:sp>
      <p:sp>
        <p:nvSpPr>
          <p:cNvPr id="24" name="Rectángulo: esquinas superiores redondeadas 23">
            <a:extLst>
              <a:ext uri="{FF2B5EF4-FFF2-40B4-BE49-F238E27FC236}">
                <a16:creationId xmlns:a16="http://schemas.microsoft.com/office/drawing/2014/main" id="{E7D88853-BD02-410E-9FC4-A86344D07C06}"/>
              </a:ext>
            </a:extLst>
          </p:cNvPr>
          <p:cNvSpPr/>
          <p:nvPr/>
        </p:nvSpPr>
        <p:spPr>
          <a:xfrm rot="16200000">
            <a:off x="4971778" y="3085534"/>
            <a:ext cx="1240306" cy="206596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9AAC3FAC-8884-4157-8FA5-D9F776869273}"/>
              </a:ext>
            </a:extLst>
          </p:cNvPr>
          <p:cNvSpPr/>
          <p:nvPr/>
        </p:nvSpPr>
        <p:spPr>
          <a:xfrm>
            <a:off x="518378" y="400381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BBA7082C-95C0-4143-AA68-4AA67BAE895E}"/>
              </a:ext>
            </a:extLst>
          </p:cNvPr>
          <p:cNvSpPr txBox="1"/>
          <p:nvPr/>
        </p:nvSpPr>
        <p:spPr>
          <a:xfrm>
            <a:off x="748521" y="409162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Carlos Tellería Orriols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telleria@unizar.es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Tutorías en remoto</a:t>
            </a:r>
          </a:p>
        </p:txBody>
      </p:sp>
      <p:sp>
        <p:nvSpPr>
          <p:cNvPr id="27" name="Rectángulo: esquinas superiores redondeadas 26">
            <a:extLst>
              <a:ext uri="{FF2B5EF4-FFF2-40B4-BE49-F238E27FC236}">
                <a16:creationId xmlns:a16="http://schemas.microsoft.com/office/drawing/2014/main" id="{1D829A55-B421-4CB8-8547-AD9F811E037C}"/>
              </a:ext>
            </a:extLst>
          </p:cNvPr>
          <p:cNvSpPr/>
          <p:nvPr/>
        </p:nvSpPr>
        <p:spPr>
          <a:xfrm rot="16200000">
            <a:off x="5387" y="452067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48B9389E-0F5A-4D15-940C-9CC87F2FC5C6}"/>
              </a:ext>
            </a:extLst>
          </p:cNvPr>
          <p:cNvSpPr txBox="1"/>
          <p:nvPr/>
        </p:nvSpPr>
        <p:spPr>
          <a:xfrm>
            <a:off x="405881" y="5477662"/>
            <a:ext cx="47362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0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Directorio UNIZAR</a:t>
            </a:r>
            <a:endParaRPr lang="es-ES" sz="1600" b="1">
              <a:solidFill>
                <a:srgbClr val="1B587C"/>
              </a:solidFill>
              <a:latin typeface="Titillium Web" panose="000005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https://directorio.unizar.es/#/tutoria?colectivo=PDI&amp;codCentro=110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633555C5-EB31-47DD-B422-EF76299175B7}"/>
              </a:ext>
            </a:extLst>
          </p:cNvPr>
          <p:cNvSpPr/>
          <p:nvPr/>
        </p:nvSpPr>
        <p:spPr>
          <a:xfrm>
            <a:off x="5480902" y="400381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id="{9E380024-5F50-4421-9647-5F9B54483093}"/>
              </a:ext>
            </a:extLst>
          </p:cNvPr>
          <p:cNvSpPr txBox="1"/>
          <p:nvPr/>
        </p:nvSpPr>
        <p:spPr>
          <a:xfrm>
            <a:off x="5711045" y="409162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Irene Sánchez Montejo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irene.sanchezm@unizar.es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Tutorías en remoto</a:t>
            </a:r>
          </a:p>
        </p:txBody>
      </p:sp>
      <p:sp>
        <p:nvSpPr>
          <p:cNvPr id="32" name="Rectángulo: esquinas superiores redondeadas 31">
            <a:extLst>
              <a:ext uri="{FF2B5EF4-FFF2-40B4-BE49-F238E27FC236}">
                <a16:creationId xmlns:a16="http://schemas.microsoft.com/office/drawing/2014/main" id="{2EB245A1-994E-45F6-ABF5-1ABD7CC336F8}"/>
              </a:ext>
            </a:extLst>
          </p:cNvPr>
          <p:cNvSpPr/>
          <p:nvPr/>
        </p:nvSpPr>
        <p:spPr>
          <a:xfrm rot="16200000">
            <a:off x="4967911" y="452067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5355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2271315" y="840169"/>
            <a:ext cx="1804086" cy="39600"/>
          </a:xfrm>
          <a:prstGeom prst="rect">
            <a:avLst/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3545" y="337751"/>
            <a:ext cx="324000" cy="324000"/>
          </a:xfrm>
          <a:solidFill>
            <a:srgbClr val="1B587C"/>
          </a:solidFill>
        </p:spPr>
        <p:txBody>
          <a:bodyPr/>
          <a:lstStyle/>
          <a:p>
            <a:pPr algn="ctr"/>
            <a:fld id="{589CE92C-CF3A-4592-82E8-158B8EBC1C02}" type="slidenum">
              <a:rPr lang="es-ES" sz="1100" smtClean="0">
                <a:solidFill>
                  <a:schemeClr val="bg1"/>
                </a:solidFill>
                <a:latin typeface="Raleway" panose="020B0503030101060003" pitchFamily="34" charset="0"/>
              </a:rPr>
              <a:pPr algn="ctr"/>
              <a:t>8</a:t>
            </a:fld>
            <a:endParaRPr lang="es-ES" sz="1100" dirty="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4455" y="345498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rgbClr val="1B587C"/>
                </a:solidFill>
                <a:latin typeface="Titillium Web SemiBold" panose="00000700000000000000" pitchFamily="2" charset="0"/>
                <a:cs typeface="Adobe Devanagari" panose="02040503050201020203" pitchFamily="18" charset="0"/>
              </a:rPr>
              <a:t>CONTACTO</a:t>
            </a:r>
            <a:endParaRPr lang="es-ES" sz="2400" b="1" dirty="0">
              <a:solidFill>
                <a:srgbClr val="1B587C"/>
              </a:solidFill>
              <a:latin typeface="Titillium Web SemiBold" panose="000007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984" y="821119"/>
            <a:ext cx="1804086" cy="72000"/>
          </a:xfrm>
          <a:prstGeom prst="rect">
            <a:avLst/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A094D8F4-7932-4A76-B3F2-09CFC266F5FF}"/>
              </a:ext>
            </a:extLst>
          </p:cNvPr>
          <p:cNvSpPr/>
          <p:nvPr/>
        </p:nvSpPr>
        <p:spPr>
          <a:xfrm>
            <a:off x="522242" y="112665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extBox 3"/>
          <p:cNvSpPr txBox="1"/>
          <p:nvPr/>
        </p:nvSpPr>
        <p:spPr>
          <a:xfrm>
            <a:off x="752385" y="121446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Alfonso </a:t>
            </a: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López Ruiz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alfonso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.lopezr@unizar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junto a salón de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actos (Ada Byron)</a:t>
            </a:r>
          </a:p>
        </p:txBody>
      </p:sp>
      <p:sp>
        <p:nvSpPr>
          <p:cNvPr id="9" name="Rectángulo: esquinas superiores redondeadas 8">
            <a:extLst>
              <a:ext uri="{FF2B5EF4-FFF2-40B4-BE49-F238E27FC236}">
                <a16:creationId xmlns:a16="http://schemas.microsoft.com/office/drawing/2014/main" id="{547C26CE-D4DF-4D0F-A944-C90570307FD5}"/>
              </a:ext>
            </a:extLst>
          </p:cNvPr>
          <p:cNvSpPr/>
          <p:nvPr/>
        </p:nvSpPr>
        <p:spPr>
          <a:xfrm rot="16200000">
            <a:off x="9251" y="164351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C0996AD2-7BAF-43AC-814A-3E4F0DD7F94E}"/>
              </a:ext>
            </a:extLst>
          </p:cNvPr>
          <p:cNvSpPr/>
          <p:nvPr/>
        </p:nvSpPr>
        <p:spPr>
          <a:xfrm>
            <a:off x="5484767" y="112665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3B1DB6AB-A843-4082-9BDC-CE7132B4F408}"/>
              </a:ext>
            </a:extLst>
          </p:cNvPr>
          <p:cNvSpPr txBox="1"/>
          <p:nvPr/>
        </p:nvSpPr>
        <p:spPr>
          <a:xfrm>
            <a:off x="5714910" y="121446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Pablo Santafé Gabarda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 dirty="0">
                <a:solidFill>
                  <a:srgbClr val="1B587C"/>
                </a:solidFill>
              </a:rPr>
              <a:t>📧 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psantafe@unizar.es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 dirty="0">
                <a:solidFill>
                  <a:srgbClr val="1B587C"/>
                </a:solidFill>
              </a:rPr>
              <a:t>📌 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00.070 (Betancourt)</a:t>
            </a:r>
          </a:p>
        </p:txBody>
      </p:sp>
      <p:sp>
        <p:nvSpPr>
          <p:cNvPr id="17" name="Rectángulo: esquinas superiores redondeadas 16">
            <a:extLst>
              <a:ext uri="{FF2B5EF4-FFF2-40B4-BE49-F238E27FC236}">
                <a16:creationId xmlns:a16="http://schemas.microsoft.com/office/drawing/2014/main" id="{9C6F969E-2D53-4727-B1F6-7FC248F8EBFB}"/>
              </a:ext>
            </a:extLst>
          </p:cNvPr>
          <p:cNvSpPr/>
          <p:nvPr/>
        </p:nvSpPr>
        <p:spPr>
          <a:xfrm rot="16200000">
            <a:off x="4971778" y="1643512"/>
            <a:ext cx="1240306" cy="206596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FE939E54-9EA3-46D1-9548-D22A3D5092B6}"/>
              </a:ext>
            </a:extLst>
          </p:cNvPr>
          <p:cNvSpPr/>
          <p:nvPr/>
        </p:nvSpPr>
        <p:spPr>
          <a:xfrm>
            <a:off x="522242" y="2568682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4A1B3EAD-B184-4865-B308-6F09B6C25679}"/>
              </a:ext>
            </a:extLst>
          </p:cNvPr>
          <p:cNvSpPr txBox="1"/>
          <p:nvPr/>
        </p:nvSpPr>
        <p:spPr>
          <a:xfrm>
            <a:off x="752385" y="2656488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Violeta Monasterio Bazán</a:t>
            </a:r>
            <a:r>
              <a:rPr lang="es-ES" sz="16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	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violeta@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unizar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C4-3-10 (Torres Quevedo) o en remoto</a:t>
            </a:r>
          </a:p>
        </p:txBody>
      </p: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D513153C-70F8-4900-9B1D-3B0FD40B31E3}"/>
              </a:ext>
            </a:extLst>
          </p:cNvPr>
          <p:cNvSpPr/>
          <p:nvPr/>
        </p:nvSpPr>
        <p:spPr>
          <a:xfrm rot="16200000">
            <a:off x="9251" y="3085537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80AB95BE-7483-4980-A6B8-21A3B722F028}"/>
              </a:ext>
            </a:extLst>
          </p:cNvPr>
          <p:cNvSpPr/>
          <p:nvPr/>
        </p:nvSpPr>
        <p:spPr>
          <a:xfrm>
            <a:off x="5484767" y="2568680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2F9515BE-231F-4803-B512-45FACF82DD68}"/>
              </a:ext>
            </a:extLst>
          </p:cNvPr>
          <p:cNvSpPr txBox="1"/>
          <p:nvPr/>
        </p:nvSpPr>
        <p:spPr>
          <a:xfrm>
            <a:off x="5714910" y="2649600"/>
            <a:ext cx="38533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Salvador Rodríguez Sanz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srodsanz@unizar.es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Laboratorio 1.01 (primera planta, Ada Byron)</a:t>
            </a:r>
          </a:p>
        </p:txBody>
      </p:sp>
      <p:sp>
        <p:nvSpPr>
          <p:cNvPr id="24" name="Rectángulo: esquinas superiores redondeadas 23">
            <a:extLst>
              <a:ext uri="{FF2B5EF4-FFF2-40B4-BE49-F238E27FC236}">
                <a16:creationId xmlns:a16="http://schemas.microsoft.com/office/drawing/2014/main" id="{E7D88853-BD02-410E-9FC4-A86344D07C06}"/>
              </a:ext>
            </a:extLst>
          </p:cNvPr>
          <p:cNvSpPr/>
          <p:nvPr/>
        </p:nvSpPr>
        <p:spPr>
          <a:xfrm rot="16200000">
            <a:off x="4971778" y="3085534"/>
            <a:ext cx="1240306" cy="206596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9AAC3FAC-8884-4157-8FA5-D9F776869273}"/>
              </a:ext>
            </a:extLst>
          </p:cNvPr>
          <p:cNvSpPr/>
          <p:nvPr/>
        </p:nvSpPr>
        <p:spPr>
          <a:xfrm>
            <a:off x="518378" y="400381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BBA7082C-95C0-4143-AA68-4AA67BAE895E}"/>
              </a:ext>
            </a:extLst>
          </p:cNvPr>
          <p:cNvSpPr txBox="1"/>
          <p:nvPr/>
        </p:nvSpPr>
        <p:spPr>
          <a:xfrm>
            <a:off x="748521" y="409162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Carlos Tellería Orriols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</a:rPr>
              <a:t>📧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telleria@unizar.es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</a:rPr>
              <a:t>📌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Tutorías en remoto</a:t>
            </a:r>
          </a:p>
        </p:txBody>
      </p:sp>
      <p:sp>
        <p:nvSpPr>
          <p:cNvPr id="27" name="Rectángulo: esquinas superiores redondeadas 26">
            <a:extLst>
              <a:ext uri="{FF2B5EF4-FFF2-40B4-BE49-F238E27FC236}">
                <a16:creationId xmlns:a16="http://schemas.microsoft.com/office/drawing/2014/main" id="{1D829A55-B421-4CB8-8547-AD9F811E037C}"/>
              </a:ext>
            </a:extLst>
          </p:cNvPr>
          <p:cNvSpPr/>
          <p:nvPr/>
        </p:nvSpPr>
        <p:spPr>
          <a:xfrm rot="16200000">
            <a:off x="5387" y="452067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E79CACBB-D028-4941-AA19-E9E3C8BB965F}"/>
              </a:ext>
            </a:extLst>
          </p:cNvPr>
          <p:cNvSpPr txBox="1"/>
          <p:nvPr/>
        </p:nvSpPr>
        <p:spPr>
          <a:xfrm>
            <a:off x="405881" y="5477662"/>
            <a:ext cx="47362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0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Directorio UNIZAR</a:t>
            </a:r>
            <a:endParaRPr lang="es-ES" sz="1600" b="1">
              <a:solidFill>
                <a:srgbClr val="1B587C"/>
              </a:solidFill>
              <a:latin typeface="Titillium Web" panose="000005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https://directorio.unizar.es/#/tutoria?colectivo=PDI&amp;codCentro=110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D4FA535A-3B0B-4136-9D19-2E1E5F0E800D}"/>
              </a:ext>
            </a:extLst>
          </p:cNvPr>
          <p:cNvSpPr/>
          <p:nvPr/>
        </p:nvSpPr>
        <p:spPr>
          <a:xfrm>
            <a:off x="5480902" y="400381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id="{70C77C7C-4156-44B5-B6EB-8298215F0CDF}"/>
              </a:ext>
            </a:extLst>
          </p:cNvPr>
          <p:cNvSpPr txBox="1"/>
          <p:nvPr/>
        </p:nvSpPr>
        <p:spPr>
          <a:xfrm>
            <a:off x="5711045" y="409162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Irene Sánchez Montejo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irene.sanchezm@unizar.es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Tutorías en remoto</a:t>
            </a:r>
          </a:p>
        </p:txBody>
      </p:sp>
      <p:sp>
        <p:nvSpPr>
          <p:cNvPr id="32" name="Rectángulo: esquinas superiores redondeadas 31">
            <a:extLst>
              <a:ext uri="{FF2B5EF4-FFF2-40B4-BE49-F238E27FC236}">
                <a16:creationId xmlns:a16="http://schemas.microsoft.com/office/drawing/2014/main" id="{06F16F2B-F344-443F-972B-CA0CE375AF97}"/>
              </a:ext>
            </a:extLst>
          </p:cNvPr>
          <p:cNvSpPr/>
          <p:nvPr/>
        </p:nvSpPr>
        <p:spPr>
          <a:xfrm rot="16200000">
            <a:off x="4967911" y="452067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1013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2271315" y="840169"/>
            <a:ext cx="1804086" cy="39600"/>
          </a:xfrm>
          <a:prstGeom prst="rect">
            <a:avLst/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3545" y="337751"/>
            <a:ext cx="324000" cy="324000"/>
          </a:xfrm>
          <a:solidFill>
            <a:srgbClr val="1B587C"/>
          </a:solidFill>
        </p:spPr>
        <p:txBody>
          <a:bodyPr/>
          <a:lstStyle/>
          <a:p>
            <a:pPr algn="ctr"/>
            <a:fld id="{589CE92C-CF3A-4592-82E8-158B8EBC1C02}" type="slidenum">
              <a:rPr lang="es-ES" sz="1100" smtClean="0">
                <a:solidFill>
                  <a:schemeClr val="bg1"/>
                </a:solidFill>
                <a:latin typeface="Raleway" panose="020B0503030101060003" pitchFamily="34" charset="0"/>
              </a:rPr>
              <a:pPr algn="ctr"/>
              <a:t>9</a:t>
            </a:fld>
            <a:endParaRPr lang="es-ES" sz="1100" dirty="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4455" y="345498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rgbClr val="1B587C"/>
                </a:solidFill>
                <a:latin typeface="Titillium Web SemiBold" panose="00000700000000000000" pitchFamily="2" charset="0"/>
                <a:cs typeface="Adobe Devanagari" panose="02040503050201020203" pitchFamily="18" charset="0"/>
              </a:rPr>
              <a:t>CONTACTO</a:t>
            </a:r>
            <a:endParaRPr lang="es-ES" sz="2400" b="1" dirty="0">
              <a:solidFill>
                <a:srgbClr val="1B587C"/>
              </a:solidFill>
              <a:latin typeface="Titillium Web SemiBold" panose="000007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984" y="821119"/>
            <a:ext cx="1804086" cy="72000"/>
          </a:xfrm>
          <a:prstGeom prst="rect">
            <a:avLst/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A094D8F4-7932-4A76-B3F2-09CFC266F5FF}"/>
              </a:ext>
            </a:extLst>
          </p:cNvPr>
          <p:cNvSpPr/>
          <p:nvPr/>
        </p:nvSpPr>
        <p:spPr>
          <a:xfrm>
            <a:off x="522242" y="112665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extBox 3"/>
          <p:cNvSpPr txBox="1"/>
          <p:nvPr/>
        </p:nvSpPr>
        <p:spPr>
          <a:xfrm>
            <a:off x="752385" y="121446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Alfonso </a:t>
            </a: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López Ruiz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alfonso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.lopezr@unizar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junto a salón de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actos (Ada Byron)</a:t>
            </a:r>
          </a:p>
        </p:txBody>
      </p:sp>
      <p:sp>
        <p:nvSpPr>
          <p:cNvPr id="9" name="Rectángulo: esquinas superiores redondeadas 8">
            <a:extLst>
              <a:ext uri="{FF2B5EF4-FFF2-40B4-BE49-F238E27FC236}">
                <a16:creationId xmlns:a16="http://schemas.microsoft.com/office/drawing/2014/main" id="{547C26CE-D4DF-4D0F-A944-C90570307FD5}"/>
              </a:ext>
            </a:extLst>
          </p:cNvPr>
          <p:cNvSpPr/>
          <p:nvPr/>
        </p:nvSpPr>
        <p:spPr>
          <a:xfrm rot="16200000">
            <a:off x="9251" y="164351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C0996AD2-7BAF-43AC-814A-3E4F0DD7F94E}"/>
              </a:ext>
            </a:extLst>
          </p:cNvPr>
          <p:cNvSpPr/>
          <p:nvPr/>
        </p:nvSpPr>
        <p:spPr>
          <a:xfrm>
            <a:off x="5484767" y="112665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3B1DB6AB-A843-4082-9BDC-CE7132B4F408}"/>
              </a:ext>
            </a:extLst>
          </p:cNvPr>
          <p:cNvSpPr txBox="1"/>
          <p:nvPr/>
        </p:nvSpPr>
        <p:spPr>
          <a:xfrm>
            <a:off x="5714910" y="121446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Pablo Santafé Gabarda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 dirty="0">
                <a:solidFill>
                  <a:srgbClr val="1B587C"/>
                </a:solidFill>
              </a:rPr>
              <a:t>📧 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psantafe@unizar.es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 dirty="0">
                <a:solidFill>
                  <a:srgbClr val="1B587C"/>
                </a:solidFill>
              </a:rPr>
              <a:t>📌 </a:t>
            </a:r>
            <a:r>
              <a:rPr lang="es-ES" sz="1200" dirty="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00.070 (Betancourt)</a:t>
            </a:r>
          </a:p>
        </p:txBody>
      </p:sp>
      <p:sp>
        <p:nvSpPr>
          <p:cNvPr id="17" name="Rectángulo: esquinas superiores redondeadas 16">
            <a:extLst>
              <a:ext uri="{FF2B5EF4-FFF2-40B4-BE49-F238E27FC236}">
                <a16:creationId xmlns:a16="http://schemas.microsoft.com/office/drawing/2014/main" id="{9C6F969E-2D53-4727-B1F6-7FC248F8EBFB}"/>
              </a:ext>
            </a:extLst>
          </p:cNvPr>
          <p:cNvSpPr/>
          <p:nvPr/>
        </p:nvSpPr>
        <p:spPr>
          <a:xfrm rot="16200000">
            <a:off x="4971778" y="1643512"/>
            <a:ext cx="1240306" cy="206596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FE939E54-9EA3-46D1-9548-D22A3D5092B6}"/>
              </a:ext>
            </a:extLst>
          </p:cNvPr>
          <p:cNvSpPr/>
          <p:nvPr/>
        </p:nvSpPr>
        <p:spPr>
          <a:xfrm>
            <a:off x="522242" y="2568682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4A1B3EAD-B184-4865-B308-6F09B6C25679}"/>
              </a:ext>
            </a:extLst>
          </p:cNvPr>
          <p:cNvSpPr txBox="1"/>
          <p:nvPr/>
        </p:nvSpPr>
        <p:spPr>
          <a:xfrm>
            <a:off x="752385" y="2656488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Violeta Monasterio Bazán</a:t>
            </a:r>
            <a:r>
              <a:rPr lang="es-ES" sz="16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	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violeta@</a:t>
            </a:r>
            <a:r>
              <a:rPr lang="es-ES" sz="1200" dirty="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unizar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Despacho C4-3-10 (Torres Quevedo) o en remoto</a:t>
            </a:r>
          </a:p>
        </p:txBody>
      </p: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D513153C-70F8-4900-9B1D-3B0FD40B31E3}"/>
              </a:ext>
            </a:extLst>
          </p:cNvPr>
          <p:cNvSpPr/>
          <p:nvPr/>
        </p:nvSpPr>
        <p:spPr>
          <a:xfrm rot="16200000">
            <a:off x="9251" y="3085537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80AB95BE-7483-4980-A6B8-21A3B722F028}"/>
              </a:ext>
            </a:extLst>
          </p:cNvPr>
          <p:cNvSpPr/>
          <p:nvPr/>
        </p:nvSpPr>
        <p:spPr>
          <a:xfrm>
            <a:off x="5484767" y="2568680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2F9515BE-231F-4803-B512-45FACF82DD68}"/>
              </a:ext>
            </a:extLst>
          </p:cNvPr>
          <p:cNvSpPr txBox="1"/>
          <p:nvPr/>
        </p:nvSpPr>
        <p:spPr>
          <a:xfrm>
            <a:off x="5714910" y="2649600"/>
            <a:ext cx="38533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Salvador Rodríguez Sanz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srodsanz@unizar.es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Laboratorio 1.01 (primera planta, Ada Byron)</a:t>
            </a:r>
          </a:p>
        </p:txBody>
      </p:sp>
      <p:sp>
        <p:nvSpPr>
          <p:cNvPr id="24" name="Rectángulo: esquinas superiores redondeadas 23">
            <a:extLst>
              <a:ext uri="{FF2B5EF4-FFF2-40B4-BE49-F238E27FC236}">
                <a16:creationId xmlns:a16="http://schemas.microsoft.com/office/drawing/2014/main" id="{E7D88853-BD02-410E-9FC4-A86344D07C06}"/>
              </a:ext>
            </a:extLst>
          </p:cNvPr>
          <p:cNvSpPr/>
          <p:nvPr/>
        </p:nvSpPr>
        <p:spPr>
          <a:xfrm rot="16200000">
            <a:off x="4971778" y="3085534"/>
            <a:ext cx="1240306" cy="206596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9AAC3FAC-8884-4157-8FA5-D9F776869273}"/>
              </a:ext>
            </a:extLst>
          </p:cNvPr>
          <p:cNvSpPr/>
          <p:nvPr/>
        </p:nvSpPr>
        <p:spPr>
          <a:xfrm>
            <a:off x="518378" y="400381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BCC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BBA7082C-95C0-4143-AA68-4AA67BAE895E}"/>
              </a:ext>
            </a:extLst>
          </p:cNvPr>
          <p:cNvSpPr txBox="1"/>
          <p:nvPr/>
        </p:nvSpPr>
        <p:spPr>
          <a:xfrm>
            <a:off x="748521" y="409162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Carlos Tellería Orriols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📧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telleria@unizar.es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BCCADC"/>
                </a:solidFill>
              </a:rPr>
              <a:t>📌 </a:t>
            </a:r>
            <a:r>
              <a:rPr lang="es-ES" sz="1200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Tutorías en remoto</a:t>
            </a:r>
          </a:p>
        </p:txBody>
      </p:sp>
      <p:sp>
        <p:nvSpPr>
          <p:cNvPr id="27" name="Rectángulo: esquinas superiores redondeadas 26">
            <a:extLst>
              <a:ext uri="{FF2B5EF4-FFF2-40B4-BE49-F238E27FC236}">
                <a16:creationId xmlns:a16="http://schemas.microsoft.com/office/drawing/2014/main" id="{1D829A55-B421-4CB8-8547-AD9F811E037C}"/>
              </a:ext>
            </a:extLst>
          </p:cNvPr>
          <p:cNvSpPr/>
          <p:nvPr/>
        </p:nvSpPr>
        <p:spPr>
          <a:xfrm rot="16200000">
            <a:off x="5387" y="452067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TextBox 3">
            <a:extLst>
              <a:ext uri="{FF2B5EF4-FFF2-40B4-BE49-F238E27FC236}">
                <a16:creationId xmlns:a16="http://schemas.microsoft.com/office/drawing/2014/main" id="{DE0FF1D0-4E6A-4FC0-859E-9268E6DF4F33}"/>
              </a:ext>
            </a:extLst>
          </p:cNvPr>
          <p:cNvSpPr txBox="1"/>
          <p:nvPr/>
        </p:nvSpPr>
        <p:spPr>
          <a:xfrm>
            <a:off x="405881" y="5477662"/>
            <a:ext cx="47362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0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Directorio UNIZAR</a:t>
            </a:r>
            <a:endParaRPr lang="es-ES" sz="1600" b="1">
              <a:solidFill>
                <a:srgbClr val="1B587C"/>
              </a:solidFill>
              <a:latin typeface="Titillium Web" panose="000005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https://directorio.unizar.es/#/tutoria?colectivo=PDI&amp;codCentro=110</a:t>
            </a: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16870A89-673B-41EA-9764-074F9D43026E}"/>
              </a:ext>
            </a:extLst>
          </p:cNvPr>
          <p:cNvSpPr/>
          <p:nvPr/>
        </p:nvSpPr>
        <p:spPr>
          <a:xfrm>
            <a:off x="5480902" y="4003818"/>
            <a:ext cx="4678408" cy="1240305"/>
          </a:xfrm>
          <a:prstGeom prst="roundRect">
            <a:avLst>
              <a:gd name="adj" fmla="val 4546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rgbClr val="1B587C"/>
                </a:solidFill>
              </a:ln>
            </a:endParaRPr>
          </a:p>
        </p:txBody>
      </p:sp>
      <p:sp>
        <p:nvSpPr>
          <p:cNvPr id="30" name="TextBox 3">
            <a:extLst>
              <a:ext uri="{FF2B5EF4-FFF2-40B4-BE49-F238E27FC236}">
                <a16:creationId xmlns:a16="http://schemas.microsoft.com/office/drawing/2014/main" id="{D5C03600-BD88-469C-89A5-6C691EF74592}"/>
              </a:ext>
            </a:extLst>
          </p:cNvPr>
          <p:cNvSpPr txBox="1"/>
          <p:nvPr/>
        </p:nvSpPr>
        <p:spPr>
          <a:xfrm>
            <a:off x="5711045" y="4091624"/>
            <a:ext cx="439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6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Irene Sánchez Montejo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</a:rPr>
              <a:t>📧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irene.sanchezm@unizar.es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1200">
                <a:solidFill>
                  <a:srgbClr val="1B587C"/>
                </a:solidFill>
              </a:rPr>
              <a:t>📌 </a:t>
            </a:r>
            <a:r>
              <a:rPr lang="es-ES" sz="12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Tutorías en remoto</a:t>
            </a:r>
          </a:p>
        </p:txBody>
      </p:sp>
      <p:sp>
        <p:nvSpPr>
          <p:cNvPr id="31" name="Rectángulo: esquinas superiores redondeadas 30">
            <a:extLst>
              <a:ext uri="{FF2B5EF4-FFF2-40B4-BE49-F238E27FC236}">
                <a16:creationId xmlns:a16="http://schemas.microsoft.com/office/drawing/2014/main" id="{0FB0D1E3-1DDB-4C40-8A99-097EB493D99A}"/>
              </a:ext>
            </a:extLst>
          </p:cNvPr>
          <p:cNvSpPr/>
          <p:nvPr/>
        </p:nvSpPr>
        <p:spPr>
          <a:xfrm rot="16200000">
            <a:off x="4967911" y="4520673"/>
            <a:ext cx="1240306" cy="206594"/>
          </a:xfrm>
          <a:prstGeom prst="round2SameRect">
            <a:avLst>
              <a:gd name="adj1" fmla="val 28604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1B58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468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C61B1D2-BE7D-447A-BAF0-4DFCC8889B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1989"/>
            <a:ext cx="12345794" cy="8230529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  <a:softEdge rad="1270000"/>
          </a:effectLst>
        </p:spPr>
      </p:pic>
      <p:sp>
        <p:nvSpPr>
          <p:cNvPr id="21" name="Rectangle 20"/>
          <p:cNvSpPr/>
          <p:nvPr/>
        </p:nvSpPr>
        <p:spPr>
          <a:xfrm>
            <a:off x="2271315" y="958703"/>
            <a:ext cx="1804086" cy="39600"/>
          </a:xfrm>
          <a:prstGeom prst="rect">
            <a:avLst/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3545" y="337751"/>
            <a:ext cx="324000" cy="324000"/>
          </a:xfrm>
          <a:solidFill>
            <a:srgbClr val="1B587C"/>
          </a:solidFill>
        </p:spPr>
        <p:txBody>
          <a:bodyPr/>
          <a:lstStyle/>
          <a:p>
            <a:pPr algn="ctr"/>
            <a:fld id="{589CE92C-CF3A-4592-82E8-158B8EBC1C02}" type="slidenum">
              <a:rPr lang="es-ES" sz="1050" smtClean="0">
                <a:solidFill>
                  <a:schemeClr val="bg1"/>
                </a:solidFill>
                <a:latin typeface="Raleway" panose="020B0503030101060003" pitchFamily="34" charset="0"/>
              </a:rPr>
              <a:pPr algn="ctr"/>
              <a:t>10</a:t>
            </a:fld>
            <a:endParaRPr lang="es-ES" sz="105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8638" y="464751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rgbClr val="1B587C"/>
                </a:solidFill>
                <a:latin typeface="Titillium Web SemiBold" panose="00000700000000000000" pitchFamily="2" charset="0"/>
                <a:cs typeface="Adobe Devanagari" panose="02040503050201020203" pitchFamily="18" charset="0"/>
              </a:rPr>
              <a:t>INFORMACIÓN DE PRÁCTICAS</a:t>
            </a:r>
          </a:p>
        </p:txBody>
      </p:sp>
      <p:sp>
        <p:nvSpPr>
          <p:cNvPr id="6" name="Rectangle 5"/>
          <p:cNvSpPr/>
          <p:nvPr/>
        </p:nvSpPr>
        <p:spPr>
          <a:xfrm>
            <a:off x="518984" y="939653"/>
            <a:ext cx="1804086" cy="72000"/>
          </a:xfrm>
          <a:prstGeom prst="rect">
            <a:avLst/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9C757787-DD09-4255-8C89-5B568A30AD8C}"/>
              </a:ext>
            </a:extLst>
          </p:cNvPr>
          <p:cNvSpPr txBox="1"/>
          <p:nvPr/>
        </p:nvSpPr>
        <p:spPr>
          <a:xfrm>
            <a:off x="518984" y="1327827"/>
            <a:ext cx="1064777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Blip>
                <a:blip r:embed="rId4"/>
              </a:buBlip>
            </a:pPr>
            <a:r>
              <a:rPr lang="es-ES" sz="24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10 prácticas. </a:t>
            </a:r>
          </a:p>
          <a:p>
            <a:pPr marL="742950" lvl="1" indent="-285750">
              <a:spcAft>
                <a:spcPts val="1200"/>
              </a:spcAft>
              <a:buBlip>
                <a:blip r:embed="rId4"/>
              </a:buBlip>
            </a:pPr>
            <a:r>
              <a:rPr lang="es-ES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Programación en Java e introducción a Linux (sello 1+5).</a:t>
            </a:r>
          </a:p>
          <a:p>
            <a:pPr marL="285750" indent="-285750">
              <a:spcAft>
                <a:spcPts val="1200"/>
              </a:spcAft>
              <a:buBlip>
                <a:blip r:embed="rId4"/>
              </a:buBlip>
            </a:pPr>
            <a:r>
              <a:rPr lang="es-ES" sz="24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Organización preferentemente por parejas.</a:t>
            </a:r>
          </a:p>
          <a:p>
            <a:pPr marL="285750" indent="-285750">
              <a:spcAft>
                <a:spcPts val="1200"/>
              </a:spcAft>
              <a:buBlip>
                <a:blip r:embed="rId4"/>
              </a:buBlip>
            </a:pPr>
            <a:r>
              <a:rPr lang="es-ES" sz="24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Asistencia obligatoria y evaluación de trabajo en el aula</a:t>
            </a:r>
            <a:r>
              <a:rPr lang="es-ES" sz="2000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.</a:t>
            </a:r>
          </a:p>
          <a:p>
            <a:pPr marL="742950" lvl="1" indent="-285750">
              <a:spcAft>
                <a:spcPts val="1200"/>
              </a:spcAft>
              <a:buBlip>
                <a:blip r:embed="rId4"/>
              </a:buBlip>
            </a:pPr>
            <a:r>
              <a:rPr lang="es-ES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Trabajo autónomo </a:t>
            </a:r>
            <a:r>
              <a:rPr lang="es-ES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antes</a:t>
            </a:r>
            <a:r>
              <a:rPr lang="es-ES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 de la sesión de prácticas: leer el guión y repasar conceptos vistos en teoría.</a:t>
            </a:r>
          </a:p>
          <a:p>
            <a:pPr marL="742950" lvl="1" indent="-285750">
              <a:spcAft>
                <a:spcPts val="1200"/>
              </a:spcAft>
              <a:buBlip>
                <a:blip r:embed="rId4"/>
              </a:buBlip>
            </a:pPr>
            <a:r>
              <a:rPr lang="es-ES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Trabajo autónomo </a:t>
            </a:r>
            <a:r>
              <a:rPr lang="es-ES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después</a:t>
            </a:r>
            <a:r>
              <a:rPr lang="es-ES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 de la sesión de prácticas: finalizar ejercicios y entregarlos en Moodle.</a:t>
            </a:r>
          </a:p>
          <a:p>
            <a:pPr marL="285750" indent="-285750">
              <a:spcAft>
                <a:spcPts val="1200"/>
              </a:spcAft>
              <a:buBlip>
                <a:blip r:embed="rId4"/>
              </a:buBlip>
            </a:pPr>
            <a:r>
              <a:rPr lang="es-ES" sz="24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25% de la nota final.</a:t>
            </a:r>
            <a:endParaRPr lang="es-ES" sz="1800" b="1">
              <a:solidFill>
                <a:srgbClr val="1B587C"/>
              </a:solidFill>
              <a:latin typeface="Titillium Web" panose="000005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BF26C32E-AC9D-4387-AA48-1AF18DFFA655}"/>
              </a:ext>
            </a:extLst>
          </p:cNvPr>
          <p:cNvSpPr txBox="1"/>
          <p:nvPr/>
        </p:nvSpPr>
        <p:spPr>
          <a:xfrm>
            <a:off x="418638" y="173691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Presentación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DA5C6A5C-569E-408B-9509-B1C3685D3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192" y="1877348"/>
            <a:ext cx="754123" cy="26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047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2271315" y="958703"/>
            <a:ext cx="1804086" cy="39600"/>
          </a:xfrm>
          <a:prstGeom prst="rect">
            <a:avLst/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3545" y="337751"/>
            <a:ext cx="324000" cy="324000"/>
          </a:xfrm>
          <a:solidFill>
            <a:srgbClr val="1B587C"/>
          </a:solidFill>
        </p:spPr>
        <p:txBody>
          <a:bodyPr/>
          <a:lstStyle/>
          <a:p>
            <a:pPr algn="ctr"/>
            <a:fld id="{589CE92C-CF3A-4592-82E8-158B8EBC1C02}" type="slidenum">
              <a:rPr lang="es-ES" sz="1050" smtClean="0">
                <a:solidFill>
                  <a:schemeClr val="bg1"/>
                </a:solidFill>
                <a:latin typeface="Raleway" panose="020B0503030101060003" pitchFamily="34" charset="0"/>
              </a:rPr>
              <a:pPr algn="ctr"/>
              <a:t>11</a:t>
            </a:fld>
            <a:endParaRPr lang="es-ES" sz="105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8638" y="464751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cap="all">
                <a:solidFill>
                  <a:srgbClr val="1B587C"/>
                </a:solidFill>
                <a:latin typeface="Titillium Web SemiBold" panose="00000700000000000000" pitchFamily="2" charset="0"/>
                <a:cs typeface="Adobe Devanagari" panose="02040503050201020203" pitchFamily="18" charset="0"/>
              </a:rPr>
              <a:t>SELLO 1+5 </a:t>
            </a:r>
          </a:p>
        </p:txBody>
      </p:sp>
      <p:sp>
        <p:nvSpPr>
          <p:cNvPr id="6" name="Rectangle 5"/>
          <p:cNvSpPr/>
          <p:nvPr/>
        </p:nvSpPr>
        <p:spPr>
          <a:xfrm>
            <a:off x="518984" y="939653"/>
            <a:ext cx="1804086" cy="72000"/>
          </a:xfrm>
          <a:prstGeom prst="rect">
            <a:avLst/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BF26C32E-AC9D-4387-AA48-1AF18DFFA655}"/>
              </a:ext>
            </a:extLst>
          </p:cNvPr>
          <p:cNvSpPr txBox="1"/>
          <p:nvPr/>
        </p:nvSpPr>
        <p:spPr>
          <a:xfrm>
            <a:off x="418638" y="173691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Presentación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DAB5EC8-9BB5-497B-B267-B38077DBC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8037" y="1672200"/>
            <a:ext cx="10926164" cy="520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97077CC-A7B3-44B2-9249-ECD5FB1E3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275" y="3593355"/>
            <a:ext cx="1906440" cy="657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5EC6A9BB-9B2F-4742-91CC-529081076F25}"/>
              </a:ext>
            </a:extLst>
          </p:cNvPr>
          <p:cNvSpPr txBox="1"/>
          <p:nvPr/>
        </p:nvSpPr>
        <p:spPr>
          <a:xfrm>
            <a:off x="6583153" y="1288807"/>
            <a:ext cx="48209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s-ES" sz="2000" b="1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UZ5/ Autoaprendizaje permanente</a:t>
            </a:r>
          </a:p>
          <a:p>
            <a:pPr marL="285750" indent="-285750">
              <a:spcAft>
                <a:spcPts val="1200"/>
              </a:spcAft>
              <a:buBlip>
                <a:blip r:embed="rId5"/>
              </a:buBlip>
            </a:pPr>
            <a:r>
              <a:rPr lang="es-ES">
                <a:solidFill>
                  <a:srgbClr val="1B587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Utilizar el aprendizaje de forma continuada y desarrollar estrategias de aprendizaje autónomo y flexible a lo largo y ancho de la vida para formar parte de una ciudadanía activa, motivada e integrada favoreciendo la mejora de empleo o el desarrollo personal.</a:t>
            </a:r>
          </a:p>
        </p:txBody>
      </p:sp>
    </p:spTree>
    <p:extLst>
      <p:ext uri="{BB962C8B-B14F-4D97-AF65-F5344CB8AC3E}">
        <p14:creationId xmlns:p14="http://schemas.microsoft.com/office/powerpoint/2010/main" val="625796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BF9BCBE0-B359-46AE-90F9-3349C0A46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84" y="1214064"/>
            <a:ext cx="7112787" cy="2873974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6000"/>
              </a:srgbClr>
            </a:outerShdw>
          </a:effectLst>
        </p:spPr>
      </p:pic>
      <p:sp>
        <p:nvSpPr>
          <p:cNvPr id="21" name="Rectangle 20"/>
          <p:cNvSpPr/>
          <p:nvPr/>
        </p:nvSpPr>
        <p:spPr>
          <a:xfrm>
            <a:off x="2271315" y="958703"/>
            <a:ext cx="1804086" cy="39600"/>
          </a:xfrm>
          <a:prstGeom prst="rect">
            <a:avLst/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3545" y="337751"/>
            <a:ext cx="324000" cy="324000"/>
          </a:xfrm>
          <a:solidFill>
            <a:srgbClr val="1B587C"/>
          </a:solidFill>
        </p:spPr>
        <p:txBody>
          <a:bodyPr/>
          <a:lstStyle/>
          <a:p>
            <a:pPr algn="ctr"/>
            <a:fld id="{589CE92C-CF3A-4592-82E8-158B8EBC1C02}" type="slidenum">
              <a:rPr lang="es-ES" sz="1100" smtClean="0">
                <a:solidFill>
                  <a:schemeClr val="bg1"/>
                </a:solidFill>
                <a:latin typeface="Raleway" panose="020B0503030101060003" pitchFamily="34" charset="0"/>
              </a:rPr>
              <a:pPr algn="ctr"/>
              <a:t>12</a:t>
            </a:fld>
            <a:endParaRPr lang="es-ES" sz="110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984" y="939653"/>
            <a:ext cx="1804086" cy="72000"/>
          </a:xfrm>
          <a:prstGeom prst="rect">
            <a:avLst/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BF26C32E-AC9D-4387-AA48-1AF18DFFA655}"/>
              </a:ext>
            </a:extLst>
          </p:cNvPr>
          <p:cNvSpPr txBox="1"/>
          <p:nvPr/>
        </p:nvSpPr>
        <p:spPr>
          <a:xfrm>
            <a:off x="418638" y="173691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Presentación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C7ADCCE-A746-470D-B33B-609E8E724D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3297" t="-3649" r="-3673" b="-4538"/>
          <a:stretch/>
        </p:blipFill>
        <p:spPr>
          <a:xfrm>
            <a:off x="7820875" y="1221298"/>
            <a:ext cx="2593125" cy="3613169"/>
          </a:xfrm>
          <a:prstGeom prst="rect">
            <a:avLst/>
          </a:prstGeom>
          <a:ln w="12700">
            <a:solidFill>
              <a:srgbClr val="1B587C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7096287-C2DD-4D79-8E87-F1A04AA0D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088" y="3905967"/>
            <a:ext cx="2806069" cy="224076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6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7DA8D61-8B11-4688-BB4C-2901B98B9B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3261" y="3891320"/>
            <a:ext cx="4117614" cy="139979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6000"/>
              </a:srgbClr>
            </a:outerShdw>
          </a:effectLst>
        </p:spPr>
      </p:pic>
      <p:sp>
        <p:nvSpPr>
          <p:cNvPr id="11" name="TextBox 2">
            <a:extLst>
              <a:ext uri="{FF2B5EF4-FFF2-40B4-BE49-F238E27FC236}">
                <a16:creationId xmlns:a16="http://schemas.microsoft.com/office/drawing/2014/main" id="{CC2B04AD-1024-4D6B-AC2E-58A83C4CB80C}"/>
              </a:ext>
            </a:extLst>
          </p:cNvPr>
          <p:cNvSpPr txBox="1"/>
          <p:nvPr/>
        </p:nvSpPr>
        <p:spPr>
          <a:xfrm>
            <a:off x="418638" y="464751"/>
            <a:ext cx="9690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cap="all">
                <a:solidFill>
                  <a:srgbClr val="1B587C"/>
                </a:solidFill>
                <a:latin typeface="Titillium Web SemiBold" panose="00000700000000000000" pitchFamily="2" charset="0"/>
                <a:cs typeface="Adobe Devanagari" panose="02040503050201020203" pitchFamily="18" charset="0"/>
              </a:rPr>
              <a:t>PROGRAMACIÓN en el grado de electrónica y automática</a:t>
            </a:r>
          </a:p>
        </p:txBody>
      </p:sp>
    </p:spTree>
    <p:extLst>
      <p:ext uri="{BB962C8B-B14F-4D97-AF65-F5344CB8AC3E}">
        <p14:creationId xmlns:p14="http://schemas.microsoft.com/office/powerpoint/2010/main" val="57878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F7176EDF-EE86-4C20-BB8D-9F55B23896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518984" y="1242638"/>
            <a:ext cx="7112787" cy="4334729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6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9887270-3073-4B9C-AE49-2B84417C9B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013" y="4160751"/>
            <a:ext cx="6335225" cy="223249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6000"/>
              </a:srgbClr>
            </a:outerShdw>
          </a:effectLst>
        </p:spPr>
      </p:pic>
      <p:sp>
        <p:nvSpPr>
          <p:cNvPr id="21" name="Rectangle 20"/>
          <p:cNvSpPr/>
          <p:nvPr/>
        </p:nvSpPr>
        <p:spPr>
          <a:xfrm>
            <a:off x="2271315" y="958703"/>
            <a:ext cx="1804086" cy="39600"/>
          </a:xfrm>
          <a:prstGeom prst="rect">
            <a:avLst/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3545" y="337751"/>
            <a:ext cx="324000" cy="324000"/>
          </a:xfrm>
          <a:solidFill>
            <a:srgbClr val="1B587C"/>
          </a:solidFill>
        </p:spPr>
        <p:txBody>
          <a:bodyPr/>
          <a:lstStyle/>
          <a:p>
            <a:pPr algn="ctr"/>
            <a:fld id="{589CE92C-CF3A-4592-82E8-158B8EBC1C02}" type="slidenum">
              <a:rPr lang="es-ES" sz="1100" smtClean="0">
                <a:solidFill>
                  <a:schemeClr val="bg1"/>
                </a:solidFill>
                <a:latin typeface="Raleway" panose="020B0503030101060003" pitchFamily="34" charset="0"/>
              </a:rPr>
              <a:pPr algn="ctr"/>
              <a:t>13</a:t>
            </a:fld>
            <a:endParaRPr lang="es-ES" sz="110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8638" y="464751"/>
            <a:ext cx="9690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cap="all">
                <a:solidFill>
                  <a:srgbClr val="1B587C"/>
                </a:solidFill>
                <a:latin typeface="Titillium Web SemiBold" panose="00000700000000000000" pitchFamily="2" charset="0"/>
                <a:cs typeface="Adobe Devanagari" panose="02040503050201020203" pitchFamily="18" charset="0"/>
              </a:rPr>
              <a:t>PROGRAMACIÓN en el grado de electrónica y automática</a:t>
            </a:r>
          </a:p>
        </p:txBody>
      </p:sp>
      <p:sp>
        <p:nvSpPr>
          <p:cNvPr id="6" name="Rectangle 5"/>
          <p:cNvSpPr/>
          <p:nvPr/>
        </p:nvSpPr>
        <p:spPr>
          <a:xfrm>
            <a:off x="518984" y="939653"/>
            <a:ext cx="1804086" cy="72000"/>
          </a:xfrm>
          <a:prstGeom prst="rect">
            <a:avLst/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BF26C32E-AC9D-4387-AA48-1AF18DFFA655}"/>
              </a:ext>
            </a:extLst>
          </p:cNvPr>
          <p:cNvSpPr txBox="1"/>
          <p:nvPr/>
        </p:nvSpPr>
        <p:spPr>
          <a:xfrm>
            <a:off x="418638" y="173691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Presentación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25E8A0B-5855-47AD-BD29-E0D74910AC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3457" y="1214063"/>
            <a:ext cx="3643244" cy="398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65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2271315" y="958703"/>
            <a:ext cx="1804086" cy="39600"/>
          </a:xfrm>
          <a:prstGeom prst="rect">
            <a:avLst/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3545" y="337751"/>
            <a:ext cx="324000" cy="324000"/>
          </a:xfrm>
          <a:solidFill>
            <a:srgbClr val="1B587C"/>
          </a:solidFill>
        </p:spPr>
        <p:txBody>
          <a:bodyPr/>
          <a:lstStyle/>
          <a:p>
            <a:pPr algn="ctr"/>
            <a:fld id="{589CE92C-CF3A-4592-82E8-158B8EBC1C02}" type="slidenum">
              <a:rPr lang="es-ES" sz="1100" smtClean="0">
                <a:solidFill>
                  <a:schemeClr val="bg1"/>
                </a:solidFill>
                <a:latin typeface="Raleway" panose="020B0503030101060003" pitchFamily="34" charset="0"/>
              </a:rPr>
              <a:pPr algn="ctr"/>
              <a:t>14</a:t>
            </a:fld>
            <a:endParaRPr lang="es-ES" sz="110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984" y="939653"/>
            <a:ext cx="1804086" cy="72000"/>
          </a:xfrm>
          <a:prstGeom prst="rect">
            <a:avLst/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BF26C32E-AC9D-4387-AA48-1AF18DFFA655}"/>
              </a:ext>
            </a:extLst>
          </p:cNvPr>
          <p:cNvSpPr txBox="1"/>
          <p:nvPr/>
        </p:nvSpPr>
        <p:spPr>
          <a:xfrm>
            <a:off x="418638" y="173691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Presentación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1326C0D-79B1-42F0-B7ED-E77A8F99C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84" y="1214063"/>
            <a:ext cx="7112786" cy="436003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6000"/>
              </a:srgbClr>
            </a:outerShdw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E6E569F2-E53B-4AFA-9C41-039E618E2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4248" y="4549371"/>
            <a:ext cx="3879990" cy="184387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6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69DFD28-B8DD-4961-A55C-C7DAEABA57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6285" y="3971925"/>
            <a:ext cx="1973570" cy="255790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6000"/>
              </a:srgbClr>
            </a:outerShdw>
          </a:effec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6AE1C3D-90FF-409F-B0B4-231954380C7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143" b="3095"/>
          <a:stretch/>
        </p:blipFill>
        <p:spPr>
          <a:xfrm>
            <a:off x="7862249" y="1214063"/>
            <a:ext cx="3621296" cy="1381125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B145BB42-3B6D-4A88-9FC7-61F3B15366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2249" y="2724312"/>
            <a:ext cx="3624584" cy="2285838"/>
          </a:xfrm>
          <a:prstGeom prst="rect">
            <a:avLst/>
          </a:prstGeom>
        </p:spPr>
      </p:pic>
      <p:sp>
        <p:nvSpPr>
          <p:cNvPr id="12" name="TextBox 2">
            <a:extLst>
              <a:ext uri="{FF2B5EF4-FFF2-40B4-BE49-F238E27FC236}">
                <a16:creationId xmlns:a16="http://schemas.microsoft.com/office/drawing/2014/main" id="{7C048C97-9C61-4E27-A7C7-12654A9086E5}"/>
              </a:ext>
            </a:extLst>
          </p:cNvPr>
          <p:cNvSpPr txBox="1"/>
          <p:nvPr/>
        </p:nvSpPr>
        <p:spPr>
          <a:xfrm>
            <a:off x="418638" y="464751"/>
            <a:ext cx="9690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cap="all">
                <a:solidFill>
                  <a:srgbClr val="1B587C"/>
                </a:solidFill>
                <a:latin typeface="Titillium Web SemiBold" panose="00000700000000000000" pitchFamily="2" charset="0"/>
                <a:cs typeface="Adobe Devanagari" panose="02040503050201020203" pitchFamily="18" charset="0"/>
              </a:rPr>
              <a:t>PROGRAMACIÓN en el grado de electrónica y automática</a:t>
            </a:r>
          </a:p>
        </p:txBody>
      </p:sp>
    </p:spTree>
    <p:extLst>
      <p:ext uri="{BB962C8B-B14F-4D97-AF65-F5344CB8AC3E}">
        <p14:creationId xmlns:p14="http://schemas.microsoft.com/office/powerpoint/2010/main" val="4235498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2271315" y="958703"/>
            <a:ext cx="1804086" cy="39600"/>
          </a:xfrm>
          <a:prstGeom prst="rect">
            <a:avLst/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3545" y="337751"/>
            <a:ext cx="324000" cy="324000"/>
          </a:xfrm>
          <a:solidFill>
            <a:srgbClr val="1B587C"/>
          </a:solidFill>
        </p:spPr>
        <p:txBody>
          <a:bodyPr/>
          <a:lstStyle/>
          <a:p>
            <a:pPr algn="ctr"/>
            <a:fld id="{589CE92C-CF3A-4592-82E8-158B8EBC1C02}" type="slidenum">
              <a:rPr lang="es-ES" sz="1100" smtClean="0">
                <a:solidFill>
                  <a:schemeClr val="bg1"/>
                </a:solidFill>
                <a:latin typeface="Raleway" panose="020B0503030101060003" pitchFamily="34" charset="0"/>
              </a:rPr>
              <a:pPr algn="ctr"/>
              <a:t>15</a:t>
            </a:fld>
            <a:endParaRPr lang="es-ES" sz="110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8638" y="464751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cap="all">
                <a:solidFill>
                  <a:srgbClr val="1B587C"/>
                </a:solidFill>
                <a:latin typeface="Titillium Web SemiBold" panose="00000700000000000000" pitchFamily="2" charset="0"/>
                <a:cs typeface="Adobe Devanagari" panose="02040503050201020203" pitchFamily="18" charset="0"/>
              </a:rPr>
              <a:t>LENGUAJES DE PROGRAMACIÓN</a:t>
            </a:r>
          </a:p>
        </p:txBody>
      </p:sp>
      <p:sp>
        <p:nvSpPr>
          <p:cNvPr id="6" name="Rectangle 5"/>
          <p:cNvSpPr/>
          <p:nvPr/>
        </p:nvSpPr>
        <p:spPr>
          <a:xfrm>
            <a:off x="518984" y="939653"/>
            <a:ext cx="1804086" cy="72000"/>
          </a:xfrm>
          <a:prstGeom prst="rect">
            <a:avLst/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BF26C32E-AC9D-4387-AA48-1AF18DFFA655}"/>
              </a:ext>
            </a:extLst>
          </p:cNvPr>
          <p:cNvSpPr txBox="1"/>
          <p:nvPr/>
        </p:nvSpPr>
        <p:spPr>
          <a:xfrm>
            <a:off x="418638" y="173691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Presentación</a:t>
            </a:r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4728FC64-40EB-4288-A905-15BF77263358}"/>
              </a:ext>
            </a:extLst>
          </p:cNvPr>
          <p:cNvSpPr/>
          <p:nvPr/>
        </p:nvSpPr>
        <p:spPr>
          <a:xfrm>
            <a:off x="541906" y="1256426"/>
            <a:ext cx="4678408" cy="2337166"/>
          </a:xfrm>
          <a:prstGeom prst="roundRect">
            <a:avLst>
              <a:gd name="adj" fmla="val 1150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int total = 0;</a:t>
            </a:r>
          </a:p>
          <a:p>
            <a:pPr marL="252000" lvl="1"/>
            <a:endParaRPr lang="es-ES" sz="1100">
              <a:solidFill>
                <a:srgbClr val="1B587C"/>
              </a:solidFill>
              <a:latin typeface="TX-02" panose="020B0509000002040000" pitchFamily="49" charset="0"/>
            </a:endParaRP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for (int i = 0; i &lt; 10; i++) {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if (i % 2 == 0) {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    total = total + i;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}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else {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    total = total - i;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}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}</a:t>
            </a:r>
          </a:p>
        </p:txBody>
      </p:sp>
      <p:sp>
        <p:nvSpPr>
          <p:cNvPr id="24" name="Rectángulo: esquinas superiores redondeadas 23">
            <a:extLst>
              <a:ext uri="{FF2B5EF4-FFF2-40B4-BE49-F238E27FC236}">
                <a16:creationId xmlns:a16="http://schemas.microsoft.com/office/drawing/2014/main" id="{4018CBD8-DD4E-4C4C-AD91-69A39E1354E4}"/>
              </a:ext>
            </a:extLst>
          </p:cNvPr>
          <p:cNvSpPr/>
          <p:nvPr/>
        </p:nvSpPr>
        <p:spPr>
          <a:xfrm rot="16200000">
            <a:off x="-519516" y="2321712"/>
            <a:ext cx="2337168" cy="206594"/>
          </a:xfrm>
          <a:prstGeom prst="round2SameRect">
            <a:avLst>
              <a:gd name="adj1" fmla="val 13116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7B5003DE-98D6-40D1-9212-1D37CFCAA98F}"/>
              </a:ext>
            </a:extLst>
          </p:cNvPr>
          <p:cNvSpPr/>
          <p:nvPr/>
        </p:nvSpPr>
        <p:spPr>
          <a:xfrm>
            <a:off x="5432597" y="1256426"/>
            <a:ext cx="4678408" cy="2337166"/>
          </a:xfrm>
          <a:prstGeom prst="roundRect">
            <a:avLst>
              <a:gd name="adj" fmla="val 1422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total = 0</a:t>
            </a:r>
          </a:p>
          <a:p>
            <a:pPr marL="252000" lvl="1"/>
            <a:endParaRPr lang="es-ES" sz="1100">
              <a:solidFill>
                <a:srgbClr val="1B587C"/>
              </a:solidFill>
              <a:latin typeface="TX-02" panose="020B0509000002040000" pitchFamily="49" charset="0"/>
            </a:endParaRP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for i in range(10):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if i % 2 == 0: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    total = total + i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else: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    total = total – i</a:t>
            </a:r>
          </a:p>
          <a:p>
            <a:pPr marL="252000"/>
            <a:endParaRPr lang="es-ES" sz="1100">
              <a:solidFill>
                <a:srgbClr val="1B587C"/>
              </a:solidFill>
              <a:latin typeface="TX-02" panose="020B0509000002040000" pitchFamily="49" charset="0"/>
            </a:endParaRPr>
          </a:p>
        </p:txBody>
      </p:sp>
      <p:sp>
        <p:nvSpPr>
          <p:cNvPr id="26" name="Rectángulo: esquinas superiores redondeadas 25">
            <a:extLst>
              <a:ext uri="{FF2B5EF4-FFF2-40B4-BE49-F238E27FC236}">
                <a16:creationId xmlns:a16="http://schemas.microsoft.com/office/drawing/2014/main" id="{1745372F-2C6A-4421-81EB-DB9C0D44A7BF}"/>
              </a:ext>
            </a:extLst>
          </p:cNvPr>
          <p:cNvSpPr/>
          <p:nvPr/>
        </p:nvSpPr>
        <p:spPr>
          <a:xfrm rot="16200000">
            <a:off x="4371175" y="2321712"/>
            <a:ext cx="2337168" cy="206594"/>
          </a:xfrm>
          <a:prstGeom prst="round2SameRect">
            <a:avLst>
              <a:gd name="adj1" fmla="val 14653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5BF0FDED-AC02-4809-B41B-BA8B69ECCE96}"/>
              </a:ext>
            </a:extLst>
          </p:cNvPr>
          <p:cNvSpPr/>
          <p:nvPr/>
        </p:nvSpPr>
        <p:spPr>
          <a:xfrm>
            <a:off x="541906" y="3775297"/>
            <a:ext cx="4678408" cy="2419086"/>
          </a:xfrm>
          <a:prstGeom prst="roundRect">
            <a:avLst>
              <a:gd name="adj" fmla="val 1325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process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variable total : integer := 0;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begin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for i in 0 to 9 loop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    if (i mod 2 = 0) then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        total := total + i;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    else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        total := total - i;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    end if;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end loop;</a:t>
            </a:r>
          </a:p>
          <a:p>
            <a:pPr marL="252000" lvl="1"/>
            <a:endParaRPr lang="es-ES" sz="1100">
              <a:solidFill>
                <a:srgbClr val="1B587C"/>
              </a:solidFill>
              <a:latin typeface="TX-02" panose="020B0509000002040000" pitchFamily="49" charset="0"/>
            </a:endParaRP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wait;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end process;</a:t>
            </a:r>
          </a:p>
        </p:txBody>
      </p:sp>
      <p:sp>
        <p:nvSpPr>
          <p:cNvPr id="28" name="Rectángulo: esquinas superiores redondeadas 27">
            <a:extLst>
              <a:ext uri="{FF2B5EF4-FFF2-40B4-BE49-F238E27FC236}">
                <a16:creationId xmlns:a16="http://schemas.microsoft.com/office/drawing/2014/main" id="{A72C6FA9-8E0A-43D8-A21D-25B6FF64AE74}"/>
              </a:ext>
            </a:extLst>
          </p:cNvPr>
          <p:cNvSpPr/>
          <p:nvPr/>
        </p:nvSpPr>
        <p:spPr>
          <a:xfrm rot="16200000">
            <a:off x="-560476" y="4881543"/>
            <a:ext cx="2419088" cy="206594"/>
          </a:xfrm>
          <a:prstGeom prst="round2SameRect">
            <a:avLst>
              <a:gd name="adj1" fmla="val 16190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88FD2002-3CCC-4C7F-81F1-F63EEC7EE691}"/>
              </a:ext>
            </a:extLst>
          </p:cNvPr>
          <p:cNvSpPr/>
          <p:nvPr/>
        </p:nvSpPr>
        <p:spPr>
          <a:xfrm>
            <a:off x="5432597" y="3775297"/>
            <a:ext cx="4678408" cy="2419086"/>
          </a:xfrm>
          <a:prstGeom prst="roundRect">
            <a:avLst>
              <a:gd name="adj" fmla="val 1210"/>
            </a:avLst>
          </a:prstGeom>
          <a:solidFill>
            <a:schemeClr val="bg1"/>
          </a:solidFill>
          <a:ln>
            <a:solidFill>
              <a:srgbClr val="1B5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int total = 0;</a:t>
            </a:r>
          </a:p>
          <a:p>
            <a:pPr marL="252000" lvl="1"/>
            <a:endParaRPr lang="es-ES" sz="1100">
              <a:solidFill>
                <a:srgbClr val="1B587C"/>
              </a:solidFill>
              <a:latin typeface="TX-02" panose="020B0509000002040000" pitchFamily="49" charset="0"/>
            </a:endParaRP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for (int i = 0; i &lt; 10; i++) {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if (i % 2 == 0) {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    total = total + i;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}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else {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    total = total - i;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    }</a:t>
            </a:r>
          </a:p>
          <a:p>
            <a:pPr marL="252000" lvl="1"/>
            <a:r>
              <a:rPr lang="es-ES" sz="1100">
                <a:solidFill>
                  <a:srgbClr val="1B587C"/>
                </a:solidFill>
                <a:latin typeface="TX-02" panose="020B0509000002040000" pitchFamily="49" charset="0"/>
              </a:rPr>
              <a:t>}</a:t>
            </a:r>
          </a:p>
        </p:txBody>
      </p:sp>
      <p:sp>
        <p:nvSpPr>
          <p:cNvPr id="30" name="Rectángulo: esquinas superiores redondeadas 29">
            <a:extLst>
              <a:ext uri="{FF2B5EF4-FFF2-40B4-BE49-F238E27FC236}">
                <a16:creationId xmlns:a16="http://schemas.microsoft.com/office/drawing/2014/main" id="{740A7BE1-C3E3-491C-A822-B9E1E6BA90F2}"/>
              </a:ext>
            </a:extLst>
          </p:cNvPr>
          <p:cNvSpPr/>
          <p:nvPr/>
        </p:nvSpPr>
        <p:spPr>
          <a:xfrm rot="16200000">
            <a:off x="4330215" y="4881543"/>
            <a:ext cx="2419088" cy="206594"/>
          </a:xfrm>
          <a:prstGeom prst="round2SameRect">
            <a:avLst>
              <a:gd name="adj1" fmla="val 14652"/>
              <a:gd name="adj2" fmla="val 0"/>
            </a:avLst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A4E2583-1D78-4232-9095-152C73126AEE}"/>
              </a:ext>
            </a:extLst>
          </p:cNvPr>
          <p:cNvSpPr txBox="1"/>
          <p:nvPr/>
        </p:nvSpPr>
        <p:spPr>
          <a:xfrm>
            <a:off x="4129214" y="1307166"/>
            <a:ext cx="97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b="1">
                <a:solidFill>
                  <a:srgbClr val="1B587C"/>
                </a:solidFill>
                <a:latin typeface="Titillium Web" panose="00000500000000000000" pitchFamily="2" charset="0"/>
              </a:rPr>
              <a:t>C++</a:t>
            </a:r>
            <a:r>
              <a:rPr lang="es-ES">
                <a:solidFill>
                  <a:srgbClr val="1B587C"/>
                </a:solidFill>
                <a:latin typeface="Titillium Web" panose="00000500000000000000" pitchFamily="2" charset="0"/>
              </a:rPr>
              <a:t> 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7B02495-0EF6-4898-B044-1B391EF3174B}"/>
              </a:ext>
            </a:extLst>
          </p:cNvPr>
          <p:cNvSpPr txBox="1"/>
          <p:nvPr/>
        </p:nvSpPr>
        <p:spPr>
          <a:xfrm>
            <a:off x="4129214" y="3825928"/>
            <a:ext cx="97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b="1">
                <a:solidFill>
                  <a:srgbClr val="1B587C"/>
                </a:solidFill>
                <a:latin typeface="Titillium Web" panose="00000500000000000000" pitchFamily="2" charset="0"/>
              </a:rPr>
              <a:t>VHDL</a:t>
            </a:r>
            <a:endParaRPr lang="es-ES">
              <a:solidFill>
                <a:srgbClr val="1B587C"/>
              </a:solidFill>
              <a:latin typeface="Titillium Web" panose="00000500000000000000" pitchFamily="2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60F06619-71ED-435E-8C97-594DBDBA7C05}"/>
              </a:ext>
            </a:extLst>
          </p:cNvPr>
          <p:cNvSpPr txBox="1"/>
          <p:nvPr/>
        </p:nvSpPr>
        <p:spPr>
          <a:xfrm>
            <a:off x="9038193" y="1312613"/>
            <a:ext cx="97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b="1">
                <a:solidFill>
                  <a:srgbClr val="1B587C"/>
                </a:solidFill>
                <a:latin typeface="Titillium Web" panose="00000500000000000000" pitchFamily="2" charset="0"/>
              </a:rPr>
              <a:t>Python</a:t>
            </a:r>
            <a:endParaRPr lang="es-ES">
              <a:solidFill>
                <a:srgbClr val="1B587C"/>
              </a:solidFill>
              <a:latin typeface="Titillium Web" panose="00000500000000000000" pitchFamily="2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7C20309C-1C8B-4952-A85F-AF19C434AB4C}"/>
              </a:ext>
            </a:extLst>
          </p:cNvPr>
          <p:cNvSpPr txBox="1"/>
          <p:nvPr/>
        </p:nvSpPr>
        <p:spPr>
          <a:xfrm>
            <a:off x="9038193" y="3825928"/>
            <a:ext cx="97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b="1">
                <a:solidFill>
                  <a:srgbClr val="1B587C"/>
                </a:solidFill>
                <a:latin typeface="Titillium Web" panose="00000500000000000000" pitchFamily="2" charset="0"/>
              </a:rPr>
              <a:t>Java</a:t>
            </a:r>
            <a:endParaRPr lang="es-ES">
              <a:solidFill>
                <a:srgbClr val="1B587C"/>
              </a:solidFill>
              <a:latin typeface="Titillium Web" panose="00000500000000000000" pitchFamily="2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48FA070-7EFA-448F-BA08-42D1DED713C2}"/>
              </a:ext>
            </a:extLst>
          </p:cNvPr>
          <p:cNvSpPr txBox="1"/>
          <p:nvPr/>
        </p:nvSpPr>
        <p:spPr>
          <a:xfrm>
            <a:off x="2382252" y="3246369"/>
            <a:ext cx="27783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400">
                <a:solidFill>
                  <a:srgbClr val="1B587C"/>
                </a:solidFill>
                <a:latin typeface="Titillium Web" panose="00000500000000000000" pitchFamily="2" charset="0"/>
              </a:rPr>
              <a:t>50M repeticiones -&gt; </a:t>
            </a:r>
            <a:r>
              <a:rPr lang="es-ES" sz="1400" b="1">
                <a:solidFill>
                  <a:schemeClr val="accent6">
                    <a:lumMod val="60000"/>
                    <a:lumOff val="40000"/>
                  </a:schemeClr>
                </a:solidFill>
                <a:latin typeface="Titillium Web" panose="00000500000000000000" pitchFamily="2" charset="0"/>
              </a:rPr>
              <a:t>0.029</a:t>
            </a:r>
            <a:r>
              <a:rPr lang="es-ES" sz="1400">
                <a:solidFill>
                  <a:srgbClr val="1B587C"/>
                </a:solidFill>
                <a:latin typeface="Titillium Web" panose="00000500000000000000" pitchFamily="2" charset="0"/>
              </a:rPr>
              <a:t> s 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823E0AF3-83AD-42F7-8984-9753A37A8E25}"/>
              </a:ext>
            </a:extLst>
          </p:cNvPr>
          <p:cNvSpPr txBox="1"/>
          <p:nvPr/>
        </p:nvSpPr>
        <p:spPr>
          <a:xfrm>
            <a:off x="6706743" y="3247072"/>
            <a:ext cx="33036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400">
                <a:solidFill>
                  <a:srgbClr val="1B587C"/>
                </a:solidFill>
                <a:latin typeface="Titillium Web" panose="00000500000000000000" pitchFamily="2" charset="0"/>
              </a:rPr>
              <a:t>50M repeticiones -&gt; </a:t>
            </a:r>
            <a:r>
              <a:rPr lang="es-ES" sz="1400" b="1">
                <a:solidFill>
                  <a:srgbClr val="FF0000"/>
                </a:solidFill>
                <a:latin typeface="Titillium Web" panose="00000500000000000000" pitchFamily="2" charset="0"/>
              </a:rPr>
              <a:t>7.6</a:t>
            </a:r>
            <a:r>
              <a:rPr lang="es-ES" sz="1400">
                <a:solidFill>
                  <a:srgbClr val="1B587C"/>
                </a:solidFill>
                <a:latin typeface="Titillium Web" panose="00000500000000000000" pitchFamily="2" charset="0"/>
              </a:rPr>
              <a:t> s (266×) 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A08CE98B-0408-413D-95EC-9DA51EF60C35}"/>
              </a:ext>
            </a:extLst>
          </p:cNvPr>
          <p:cNvSpPr txBox="1"/>
          <p:nvPr/>
        </p:nvSpPr>
        <p:spPr>
          <a:xfrm>
            <a:off x="2402756" y="5849360"/>
            <a:ext cx="27783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400">
                <a:solidFill>
                  <a:srgbClr val="1B587C"/>
                </a:solidFill>
                <a:latin typeface="Titillium Web" panose="00000500000000000000" pitchFamily="2" charset="0"/>
              </a:rPr>
              <a:t>Not available </a:t>
            </a:r>
            <a:r>
              <a:rPr lang="es-ES" sz="1400">
                <a:solidFill>
                  <a:srgbClr val="1B587C"/>
                </a:solidFill>
                <a:latin typeface="Titillium Web" panose="00000500000000000000" pitchFamily="2" charset="0"/>
                <a:sym typeface="Wingdings" panose="05000000000000000000" pitchFamily="2" charset="2"/>
              </a:rPr>
              <a:t></a:t>
            </a:r>
            <a:r>
              <a:rPr lang="es-ES" sz="1400">
                <a:solidFill>
                  <a:srgbClr val="1B587C"/>
                </a:solidFill>
                <a:latin typeface="Titillium Web" panose="00000500000000000000" pitchFamily="2" charset="0"/>
              </a:rPr>
              <a:t> 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1A464687-E100-46AC-88FC-BC7BC9A29056}"/>
              </a:ext>
            </a:extLst>
          </p:cNvPr>
          <p:cNvSpPr txBox="1"/>
          <p:nvPr/>
        </p:nvSpPr>
        <p:spPr>
          <a:xfrm>
            <a:off x="6727247" y="5841010"/>
            <a:ext cx="33036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400">
                <a:solidFill>
                  <a:srgbClr val="1B587C"/>
                </a:solidFill>
                <a:latin typeface="Titillium Web" panose="00000500000000000000" pitchFamily="2" charset="0"/>
              </a:rPr>
              <a:t>50M repeticiones -&gt; </a:t>
            </a:r>
            <a:r>
              <a:rPr lang="es-ES" sz="1400" b="1">
                <a:solidFill>
                  <a:srgbClr val="1B587C"/>
                </a:solidFill>
                <a:latin typeface="Titillium Web" panose="00000500000000000000" pitchFamily="2" charset="0"/>
              </a:rPr>
              <a:t>0.062</a:t>
            </a:r>
            <a:r>
              <a:rPr lang="es-ES" sz="1400">
                <a:solidFill>
                  <a:srgbClr val="1B587C"/>
                </a:solidFill>
                <a:latin typeface="Titillium Web" panose="00000500000000000000" pitchFamily="2" charset="0"/>
              </a:rPr>
              <a:t> s (2.2×)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5EBF2B0-D174-41CB-BDB1-F543182C19C3}"/>
              </a:ext>
            </a:extLst>
          </p:cNvPr>
          <p:cNvSpPr txBox="1"/>
          <p:nvPr/>
        </p:nvSpPr>
        <p:spPr>
          <a:xfrm>
            <a:off x="6045201" y="6245014"/>
            <a:ext cx="41615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800">
                <a:solidFill>
                  <a:srgbClr val="1B587C"/>
                </a:solidFill>
                <a:latin typeface="Titillium Web" panose="00000500000000000000" pitchFamily="2" charset="0"/>
              </a:rPr>
              <a:t>Tiempos medidos en nuestro ordenador personal </a:t>
            </a:r>
            <a:r>
              <a:rPr lang="es-ES" sz="800">
                <a:solidFill>
                  <a:srgbClr val="1B587C"/>
                </a:solidFill>
                <a:latin typeface="Titillium Web" panose="00000500000000000000" pitchFamily="2" charset="0"/>
                <a:sym typeface="Wingdings" panose="05000000000000000000" pitchFamily="2" charset="2"/>
              </a:rPr>
              <a:t></a:t>
            </a:r>
            <a:endParaRPr lang="es-ES" sz="800">
              <a:solidFill>
                <a:srgbClr val="1B587C"/>
              </a:solidFill>
              <a:latin typeface="Titillium Web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32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C8D27D52-9EAD-4019-9C2D-C09C21F9A8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22"/>
          <a:stretch/>
        </p:blipFill>
        <p:spPr>
          <a:xfrm>
            <a:off x="604709" y="1208731"/>
            <a:ext cx="5491292" cy="518451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2271315" y="958703"/>
            <a:ext cx="1804086" cy="39600"/>
          </a:xfrm>
          <a:prstGeom prst="rect">
            <a:avLst/>
          </a:prstGeom>
          <a:solidFill>
            <a:srgbClr val="BC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483545" y="337751"/>
            <a:ext cx="324000" cy="324000"/>
          </a:xfrm>
          <a:solidFill>
            <a:srgbClr val="1B587C"/>
          </a:solidFill>
        </p:spPr>
        <p:txBody>
          <a:bodyPr/>
          <a:lstStyle/>
          <a:p>
            <a:pPr algn="ctr"/>
            <a:fld id="{589CE92C-CF3A-4592-82E8-158B8EBC1C02}" type="slidenum">
              <a:rPr lang="es-ES" sz="1050" smtClean="0">
                <a:solidFill>
                  <a:schemeClr val="bg1"/>
                </a:solidFill>
                <a:latin typeface="Raleway" panose="020B0503030101060003" pitchFamily="34" charset="0"/>
              </a:rPr>
              <a:pPr algn="ctr"/>
              <a:t>16</a:t>
            </a:fld>
            <a:endParaRPr lang="es-ES" sz="1050">
              <a:solidFill>
                <a:schemeClr val="bg1"/>
              </a:solidFill>
              <a:latin typeface="Raleway" panose="020B05030301010600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8638" y="464751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cap="all">
                <a:solidFill>
                  <a:srgbClr val="1B587C"/>
                </a:solidFill>
                <a:latin typeface="Titillium Web SemiBold" panose="00000700000000000000" pitchFamily="2" charset="0"/>
                <a:cs typeface="Adobe Devanagari" panose="02040503050201020203" pitchFamily="18" charset="0"/>
              </a:rPr>
              <a:t>Resultados del curso 2025-2026</a:t>
            </a:r>
          </a:p>
        </p:txBody>
      </p:sp>
      <p:sp>
        <p:nvSpPr>
          <p:cNvPr id="6" name="Rectangle 5"/>
          <p:cNvSpPr/>
          <p:nvPr/>
        </p:nvSpPr>
        <p:spPr>
          <a:xfrm>
            <a:off x="518984" y="939653"/>
            <a:ext cx="1804086" cy="72000"/>
          </a:xfrm>
          <a:prstGeom prst="rect">
            <a:avLst/>
          </a:prstGeom>
          <a:solidFill>
            <a:srgbClr val="1B5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BF26C32E-AC9D-4387-AA48-1AF18DFFA655}"/>
              </a:ext>
            </a:extLst>
          </p:cNvPr>
          <p:cNvSpPr txBox="1"/>
          <p:nvPr/>
        </p:nvSpPr>
        <p:spPr>
          <a:xfrm>
            <a:off x="418638" y="173691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rgbClr val="BCCADC"/>
                </a:solidFill>
                <a:latin typeface="Titillium Web" panose="00000500000000000000" pitchFamily="2" charset="0"/>
                <a:cs typeface="Adobe Devanagari" panose="02040503050201020203" pitchFamily="18" charset="0"/>
              </a:rPr>
              <a:t>Presentación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CD6827F-470E-40A6-A009-50C2F770FE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78"/>
          <a:stretch/>
        </p:blipFill>
        <p:spPr>
          <a:xfrm>
            <a:off x="6096000" y="1217476"/>
            <a:ext cx="5093765" cy="518451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2D4D1E7-7259-49B5-B3B2-D3762393E0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8" t="5714" b="80840"/>
          <a:stretch/>
        </p:blipFill>
        <p:spPr>
          <a:xfrm>
            <a:off x="1421027" y="1865013"/>
            <a:ext cx="2207219" cy="69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133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12123</TotalTime>
  <Words>1447</Words>
  <Application>Microsoft Office PowerPoint</Application>
  <PresentationFormat>Panorámica</PresentationFormat>
  <Paragraphs>281</Paragraphs>
  <Slides>16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Raleway</vt:lpstr>
      <vt:lpstr>Titillium Web</vt:lpstr>
      <vt:lpstr>Titillium Web Light</vt:lpstr>
      <vt:lpstr>Titillium Web SemiBold</vt:lpstr>
      <vt:lpstr>TX-02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FDI - Electrónica</dc:title>
  <dc:creator>Alfonso López Ruiz</dc:creator>
  <cp:lastModifiedBy>Alfonso López Ruiz</cp:lastModifiedBy>
  <cp:revision>361</cp:revision>
  <dcterms:created xsi:type="dcterms:W3CDTF">2019-10-12T09:04:18Z</dcterms:created>
  <dcterms:modified xsi:type="dcterms:W3CDTF">2026-09-30T06:03:09Z</dcterms:modified>
</cp:coreProperties>
</file>